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336" autoAdjust="0"/>
  </p:normalViewPr>
  <p:slideViewPr>
    <p:cSldViewPr snapToGrid="0">
      <p:cViewPr varScale="1">
        <p:scale>
          <a:sx n="68" d="100"/>
          <a:sy n="68" d="100"/>
        </p:scale>
        <p:origin x="1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5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75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2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040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5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63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6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84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89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8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5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1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ADB8-EDD3-4467-8AE0-7267124CE37A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8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02450-9256-464B-BAEE-16C583E3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953" y="2404534"/>
            <a:ext cx="9295002" cy="1646302"/>
          </a:xfrm>
        </p:spPr>
        <p:txBody>
          <a:bodyPr/>
          <a:lstStyle/>
          <a:p>
            <a:r>
              <a:rPr lang="ru-RU" dirty="0">
                <a:latin typeface="Century Schoolbook" panose="02040604050505020304" pitchFamily="18" charset="0"/>
              </a:rPr>
              <a:t>Проект бюджета 2021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C7B6C6-5B5F-4575-93D2-D3988D09F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6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7C8EF-FBD1-4816-ACD8-3AFF02B5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47956"/>
            <a:ext cx="8596668" cy="10150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entury Schoolbook" panose="02040604050505020304" pitchFamily="18" charset="0"/>
              </a:rPr>
              <a:t>Структура доходов консолидированного бюджета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3C4C3BB-DB87-401C-8AEA-DA8898F0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38814"/>
              </p:ext>
            </p:extLst>
          </p:nvPr>
        </p:nvGraphicFramePr>
        <p:xfrm>
          <a:off x="805343" y="2127032"/>
          <a:ext cx="8892330" cy="4491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998">
                  <a:extLst>
                    <a:ext uri="{9D8B030D-6E8A-4147-A177-3AD203B41FA5}">
                      <a16:colId xmlns:a16="http://schemas.microsoft.com/office/drawing/2014/main" val="701546709"/>
                    </a:ext>
                  </a:extLst>
                </a:gridCol>
                <a:gridCol w="1720513">
                  <a:extLst>
                    <a:ext uri="{9D8B030D-6E8A-4147-A177-3AD203B41FA5}">
                      <a16:colId xmlns:a16="http://schemas.microsoft.com/office/drawing/2014/main" val="1387940184"/>
                    </a:ext>
                  </a:extLst>
                </a:gridCol>
                <a:gridCol w="1563272">
                  <a:extLst>
                    <a:ext uri="{9D8B030D-6E8A-4147-A177-3AD203B41FA5}">
                      <a16:colId xmlns:a16="http://schemas.microsoft.com/office/drawing/2014/main" val="2589979464"/>
                    </a:ext>
                  </a:extLst>
                </a:gridCol>
                <a:gridCol w="1336052">
                  <a:extLst>
                    <a:ext uri="{9D8B030D-6E8A-4147-A177-3AD203B41FA5}">
                      <a16:colId xmlns:a16="http://schemas.microsoft.com/office/drawing/2014/main" val="3004750684"/>
                    </a:ext>
                  </a:extLst>
                </a:gridCol>
                <a:gridCol w="1381495">
                  <a:extLst>
                    <a:ext uri="{9D8B030D-6E8A-4147-A177-3AD203B41FA5}">
                      <a16:colId xmlns:a16="http://schemas.microsoft.com/office/drawing/2014/main" val="1764990250"/>
                    </a:ext>
                  </a:extLst>
                </a:gridCol>
              </a:tblGrid>
              <a:tr h="1007816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endParaRPr lang="ru-RU" sz="12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endParaRPr lang="ru-RU" sz="12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202</a:t>
                      </a:r>
                      <a:r>
                        <a:rPr lang="en-US" sz="1200" b="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Ожидаемое за 20</a:t>
                      </a:r>
                      <a:r>
                        <a:rPr lang="en-US" sz="1200" b="0" dirty="0">
                          <a:latin typeface="Century Schoolbook" panose="02040604050505020304" pitchFamily="18" charset="0"/>
                        </a:rPr>
                        <a:t>20</a:t>
                      </a:r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Темп роста к ожидаемому за 20</a:t>
                      </a:r>
                      <a:r>
                        <a:rPr lang="en-US" sz="1200" b="0" dirty="0">
                          <a:latin typeface="Century Schoolbook" panose="02040604050505020304" pitchFamily="18" charset="0"/>
                        </a:rPr>
                        <a:t>20</a:t>
                      </a:r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 год,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Удельный вес в объеме доходов проект 202</a:t>
                      </a:r>
                      <a:r>
                        <a:rPr lang="en-US" sz="1200" b="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 года,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63219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20 020,2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19 870,1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100,8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44,7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274471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18 397,1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16 852,5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109,2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34,0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950996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Подоходный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11 055,0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10 027,6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110,2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24,7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491113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НДС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3 252,0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2 950,0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110,2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7,3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921412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Налог на прибыль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252,0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255,1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98,8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0,6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91823"/>
                  </a:ext>
                </a:extLst>
              </a:tr>
              <a:tr h="452729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Налоги на собственность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1 287,3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1 238,1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104,0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2,9</a:t>
                      </a:r>
                      <a:endParaRPr lang="ru-RU" sz="1200" b="0" i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11534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1 623,1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3 017,6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53,8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3,6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072510"/>
                  </a:ext>
                </a:extLst>
              </a:tr>
              <a:tr h="460838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24 767,8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24 027,5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103,1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55,3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334933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ВСЕГО ДОХОДОВ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44 788,0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43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200" b="1">
                          <a:latin typeface="Century Schoolbook" panose="02040604050505020304" pitchFamily="18" charset="0"/>
                        </a:rPr>
                        <a:t>897,6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102,0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0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79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AFFDD-3A1B-4986-859D-DE8A148B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7997"/>
            <a:ext cx="9606149" cy="875215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Century Schoolbook" panose="02040604050505020304" pitchFamily="18" charset="0"/>
              </a:rPr>
              <a:t>Объем консолидированного бюджета </a:t>
            </a:r>
            <a:r>
              <a:rPr lang="ru-RU" sz="2500" dirty="0" err="1">
                <a:latin typeface="Century Schoolbook" panose="02040604050505020304" pitchFamily="18" charset="0"/>
              </a:rPr>
              <a:t>Вороновского</a:t>
            </a:r>
            <a:r>
              <a:rPr lang="ru-RU" sz="2500" dirty="0">
                <a:latin typeface="Century Schoolbook" panose="02040604050505020304" pitchFamily="18" charset="0"/>
              </a:rPr>
              <a:t> района (тыс. руб.)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B52BD40-B4FF-4BBA-950B-468D2C7D8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110500"/>
              </p:ext>
            </p:extLst>
          </p:nvPr>
        </p:nvGraphicFramePr>
        <p:xfrm>
          <a:off x="677334" y="1083212"/>
          <a:ext cx="10633091" cy="560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41">
                  <a:extLst>
                    <a:ext uri="{9D8B030D-6E8A-4147-A177-3AD203B41FA5}">
                      <a16:colId xmlns:a16="http://schemas.microsoft.com/office/drawing/2014/main" val="1595851339"/>
                    </a:ext>
                  </a:extLst>
                </a:gridCol>
                <a:gridCol w="5311550">
                  <a:extLst>
                    <a:ext uri="{9D8B030D-6E8A-4147-A177-3AD203B41FA5}">
                      <a16:colId xmlns:a16="http://schemas.microsoft.com/office/drawing/2014/main" val="1145735502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endParaRPr lang="ru-RU" sz="16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Проект бюджета на 202</a:t>
                      </a:r>
                      <a:r>
                        <a:rPr lang="en-US" sz="160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186"/>
                  </a:ext>
                </a:extLst>
              </a:tr>
              <a:tr h="3376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Бюджет </a:t>
                      </a:r>
                      <a:r>
                        <a:rPr lang="ru-RU" sz="1400" dirty="0" err="1">
                          <a:latin typeface="Century Schoolbook" panose="02040604050505020304" pitchFamily="18" charset="0"/>
                        </a:rPr>
                        <a:t>Вороновского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 района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72442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44 788,0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5589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20 020,2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34745"/>
                  </a:ext>
                </a:extLst>
              </a:tr>
              <a:tr h="37730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24 767,8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10410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44 788,0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195357"/>
                  </a:ext>
                </a:extLst>
              </a:tr>
              <a:tr h="3406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Районный бюджет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99925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415,4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64594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19 639,9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15784"/>
                  </a:ext>
                </a:extLst>
              </a:tr>
              <a:tr h="3982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775,5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086197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415,4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772076"/>
                  </a:ext>
                </a:extLst>
              </a:tr>
              <a:tr h="3406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Нижестоящие бюджеты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31031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1 372,6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88940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380,3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4542"/>
                  </a:ext>
                </a:extLst>
              </a:tr>
              <a:tr h="1703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992,3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65699"/>
                  </a:ext>
                </a:extLst>
              </a:tr>
              <a:tr h="1703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1 372,6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1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0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9E959-EEE6-4686-9E44-951ACC76F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90" y="164984"/>
            <a:ext cx="8596668" cy="1034642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Century Schoolbook" panose="02040604050505020304" pitchFamily="18" charset="0"/>
              </a:rPr>
              <a:t>Структура доходов районного бюджета на 202</a:t>
            </a:r>
            <a:r>
              <a:rPr lang="en-US" sz="3000" dirty="0">
                <a:latin typeface="Century Schoolbook" panose="02040604050505020304" pitchFamily="18" charset="0"/>
              </a:rPr>
              <a:t>1</a:t>
            </a:r>
            <a:r>
              <a:rPr lang="ru-RU" sz="3000" dirty="0">
                <a:latin typeface="Century Schoolbook" panose="02040604050505020304" pitchFamily="18" charset="0"/>
              </a:rPr>
              <a:t> год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20050FF-1216-48D9-B64A-4808C4564C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86162"/>
              </p:ext>
            </p:extLst>
          </p:nvPr>
        </p:nvGraphicFramePr>
        <p:xfrm>
          <a:off x="763398" y="1342240"/>
          <a:ext cx="9915786" cy="536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228">
                  <a:extLst>
                    <a:ext uri="{9D8B030D-6E8A-4147-A177-3AD203B41FA5}">
                      <a16:colId xmlns:a16="http://schemas.microsoft.com/office/drawing/2014/main" val="1445350112"/>
                    </a:ext>
                  </a:extLst>
                </a:gridCol>
                <a:gridCol w="2082804">
                  <a:extLst>
                    <a:ext uri="{9D8B030D-6E8A-4147-A177-3AD203B41FA5}">
                      <a16:colId xmlns:a16="http://schemas.microsoft.com/office/drawing/2014/main" val="1981510403"/>
                    </a:ext>
                  </a:extLst>
                </a:gridCol>
                <a:gridCol w="2165877">
                  <a:extLst>
                    <a:ext uri="{9D8B030D-6E8A-4147-A177-3AD203B41FA5}">
                      <a16:colId xmlns:a16="http://schemas.microsoft.com/office/drawing/2014/main" val="1840538149"/>
                    </a:ext>
                  </a:extLst>
                </a:gridCol>
                <a:gridCol w="2165877">
                  <a:extLst>
                    <a:ext uri="{9D8B030D-6E8A-4147-A177-3AD203B41FA5}">
                      <a16:colId xmlns:a16="http://schemas.microsoft.com/office/drawing/2014/main" val="2790911532"/>
                    </a:ext>
                  </a:extLst>
                </a:gridCol>
              </a:tblGrid>
              <a:tr h="688448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Проект 202</a:t>
                      </a:r>
                      <a:r>
                        <a:rPr lang="en-US" sz="1400" b="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Удельный вес в собственных доходах,%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Удельный вес в общем объеме доходов,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30382"/>
                  </a:ext>
                </a:extLst>
              </a:tr>
              <a:tr h="50207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 ДОХОДОВ РАЙОННОГО БЮДЖЕТА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44 407,7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42832"/>
                  </a:ext>
                </a:extLst>
              </a:tr>
              <a:tr h="337552">
                <a:tc gridSpan="4"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21404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Безвозмездные поступления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24 767,8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55,8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31007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Собственные доходы бюджета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19 639,9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44,2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64391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Налоговые доходы –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18 054,9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91,9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40,7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561848"/>
                  </a:ext>
                </a:extLst>
              </a:tr>
              <a:tr h="337552">
                <a:tc gridSpan="4"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78371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подоходный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10 833,9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55,2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24,4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40605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налог на прибыль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252,0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1,3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0,6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307248"/>
                  </a:ext>
                </a:extLst>
              </a:tr>
              <a:tr h="1122283">
                <a:tc>
                  <a:txBody>
                    <a:bodyPr/>
                    <a:lstStyle/>
                    <a:p>
                      <a:pPr algn="just"/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Налоги на собственность</a:t>
                      </a:r>
                    </a:p>
                    <a:p>
                      <a:pPr algn="just"/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в том числе: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налог на недвижимость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1 177,7</a:t>
                      </a:r>
                    </a:p>
                    <a:p>
                      <a:pPr algn="ctr"/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972,7</a:t>
                      </a:r>
                    </a:p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205,0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6,0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2,7</a:t>
                      </a:r>
                    </a:p>
                    <a:p>
                      <a:pPr algn="ctr"/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2,2</a:t>
                      </a:r>
                    </a:p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0,5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374247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НДС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3 252,0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16,6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7,3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46305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Неналоговые доходы-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1 584,9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8,1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entury Schoolbook" panose="02040604050505020304" pitchFamily="18" charset="0"/>
                        </a:rPr>
                        <a:t>3,6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6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4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9FE45-51D2-4E1E-B7F8-E806F463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5226"/>
            <a:ext cx="8902894" cy="1645174"/>
          </a:xfrm>
        </p:spPr>
        <p:txBody>
          <a:bodyPr>
            <a:normAutofit/>
          </a:bodyPr>
          <a:lstStyle/>
          <a:p>
            <a:pPr algn="r"/>
            <a:r>
              <a:rPr lang="ru-RU" sz="2600" dirty="0">
                <a:latin typeface="Century Schoolbook" panose="02040604050505020304" pitchFamily="18" charset="0"/>
              </a:rPr>
              <a:t>Объем первоочередных расходов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548849E-18FA-4C91-8647-FE7CACF57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933029"/>
              </p:ext>
            </p:extLst>
          </p:nvPr>
        </p:nvGraphicFramePr>
        <p:xfrm>
          <a:off x="812800" y="825501"/>
          <a:ext cx="10363200" cy="603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586">
                  <a:extLst>
                    <a:ext uri="{9D8B030D-6E8A-4147-A177-3AD203B41FA5}">
                      <a16:colId xmlns:a16="http://schemas.microsoft.com/office/drawing/2014/main" val="1535299336"/>
                    </a:ext>
                  </a:extLst>
                </a:gridCol>
                <a:gridCol w="1954176">
                  <a:extLst>
                    <a:ext uri="{9D8B030D-6E8A-4147-A177-3AD203B41FA5}">
                      <a16:colId xmlns:a16="http://schemas.microsoft.com/office/drawing/2014/main" val="3416311298"/>
                    </a:ext>
                  </a:extLst>
                </a:gridCol>
                <a:gridCol w="1366438">
                  <a:extLst>
                    <a:ext uri="{9D8B030D-6E8A-4147-A177-3AD203B41FA5}">
                      <a16:colId xmlns:a16="http://schemas.microsoft.com/office/drawing/2014/main" val="1891486388"/>
                    </a:ext>
                  </a:extLst>
                </a:gridCol>
              </a:tblGrid>
              <a:tr h="972399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Проект 2021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Удельный вес в общем объеме расходов,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74683"/>
                  </a:ext>
                </a:extLst>
              </a:tr>
              <a:tr h="5364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Заработная плата рабочих и служащих ( с учетом начислений на нее)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29 882,8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entury Schoolbook" panose="02040604050505020304" pitchFamily="18" charset="0"/>
                        </a:rPr>
                        <a:t>67,3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894908"/>
                  </a:ext>
                </a:extLst>
              </a:tr>
              <a:tr h="5055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977,1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2,2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75423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Продукты 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1 470,9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997023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Оплата 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3 232,8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196228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Субсидии,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1 611,0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1471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 субсидирование услуг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245,7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61924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-субсидирование жилищно-коммунальных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960,4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2,2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07882"/>
                  </a:ext>
                </a:extLst>
              </a:tr>
              <a:tr h="10067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-субсидирование расходов на возмещение разницы в ценах на твердые виды топлива, реализуемые населению и части надбавки гор(рай) </a:t>
                      </a:r>
                      <a:r>
                        <a:rPr lang="ru-RU" sz="1400" dirty="0" err="1">
                          <a:latin typeface="Century Schoolbook" panose="02040604050505020304" pitchFamily="18" charset="0"/>
                        </a:rPr>
                        <a:t>топсбытов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 при реализации населению твердых видов топлива по регулируемым фиксированным ценам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404,9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8557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Трансферты населению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1 675,7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362527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Итого первоочередных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38 850,3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87,5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52965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 расходов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44 407,7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2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4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03C57-E1BC-4365-B52B-4511D876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9489"/>
            <a:ext cx="10714566" cy="450165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Century Schoolbook" panose="02040604050505020304" pitchFamily="18" charset="0"/>
              </a:rPr>
              <a:t>Учреждения социальной сферы по основным статьям расходов, тыс. руб.</a:t>
            </a:r>
            <a:endParaRPr lang="LID4096" sz="1800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D69CAD-84D0-45E4-8093-136777BEE2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521211"/>
              </p:ext>
            </p:extLst>
          </p:nvPr>
        </p:nvGraphicFramePr>
        <p:xfrm>
          <a:off x="304799" y="886265"/>
          <a:ext cx="11610534" cy="5812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219">
                  <a:extLst>
                    <a:ext uri="{9D8B030D-6E8A-4147-A177-3AD203B41FA5}">
                      <a16:colId xmlns:a16="http://schemas.microsoft.com/office/drawing/2014/main" val="1538210493"/>
                    </a:ext>
                  </a:extLst>
                </a:gridCol>
                <a:gridCol w="1266093">
                  <a:extLst>
                    <a:ext uri="{9D8B030D-6E8A-4147-A177-3AD203B41FA5}">
                      <a16:colId xmlns:a16="http://schemas.microsoft.com/office/drawing/2014/main" val="1375270013"/>
                    </a:ext>
                  </a:extLst>
                </a:gridCol>
                <a:gridCol w="1659987">
                  <a:extLst>
                    <a:ext uri="{9D8B030D-6E8A-4147-A177-3AD203B41FA5}">
                      <a16:colId xmlns:a16="http://schemas.microsoft.com/office/drawing/2014/main" val="77933092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656102147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247045549"/>
                    </a:ext>
                  </a:extLst>
                </a:gridCol>
                <a:gridCol w="1252025">
                  <a:extLst>
                    <a:ext uri="{9D8B030D-6E8A-4147-A177-3AD203B41FA5}">
                      <a16:colId xmlns:a16="http://schemas.microsoft.com/office/drawing/2014/main" val="144641894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490571844"/>
                    </a:ext>
                  </a:extLst>
                </a:gridCol>
                <a:gridCol w="1209821">
                  <a:extLst>
                    <a:ext uri="{9D8B030D-6E8A-4147-A177-3AD203B41FA5}">
                      <a16:colId xmlns:a16="http://schemas.microsoft.com/office/drawing/2014/main" val="3349179060"/>
                    </a:ext>
                  </a:extLst>
                </a:gridCol>
                <a:gridCol w="1055075">
                  <a:extLst>
                    <a:ext uri="{9D8B030D-6E8A-4147-A177-3AD203B41FA5}">
                      <a16:colId xmlns:a16="http://schemas.microsoft.com/office/drawing/2014/main" val="662924752"/>
                    </a:ext>
                  </a:extLst>
                </a:gridCol>
              </a:tblGrid>
              <a:tr h="1184014">
                <a:tc>
                  <a:txBody>
                    <a:bodyPr/>
                    <a:lstStyle/>
                    <a:p>
                      <a:endParaRPr lang="LID4096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Образование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Здравоохранение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Физкультура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Культура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Социальная политика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ВСЕГО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Уточненный план 2020 года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Коэффициент роста к уточненному плану 2020 года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60248"/>
                  </a:ext>
                </a:extLst>
              </a:tr>
              <a:tr h="72862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Заработная плата и взносы (отчисления)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15 832,5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6 680,0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141,7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1 484,5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1 726,6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25 865,3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24 612,8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105,1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43258"/>
                  </a:ext>
                </a:extLst>
              </a:tr>
              <a:tr h="33940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Питание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1 177,1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258,0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1 505,1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1 101,8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136,6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94518"/>
                  </a:ext>
                </a:extLst>
              </a:tr>
              <a:tr h="51610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Лекарственные средства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980,0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981,3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1 194,3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82,2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72967"/>
                  </a:ext>
                </a:extLst>
              </a:tr>
              <a:tr h="51610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Коммунальные услуги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1 919,4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580,0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200,3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75,0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2 783,6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2 477,3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112,4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094029"/>
                  </a:ext>
                </a:extLst>
              </a:tr>
              <a:tr h="51610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Трансферты населению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86,0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616,0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772,7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1 474,7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1 655,3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89,1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01037"/>
                  </a:ext>
                </a:extLst>
              </a:tr>
              <a:tr h="72862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ИТОГО по основным статьям: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19 015,0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9 114,0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150,6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1 684,8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2 645,6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32 610,0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31 041,5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105,0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94380"/>
                  </a:ext>
                </a:extLst>
              </a:tr>
              <a:tr h="3360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Субсидии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62009"/>
                  </a:ext>
                </a:extLst>
              </a:tr>
              <a:tr h="3643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Прочие расходы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549,4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460,4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25,0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290,9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408,7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1 734,4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3 044,8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57,0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20144"/>
                  </a:ext>
                </a:extLst>
              </a:tr>
              <a:tr h="56649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ВСЕГО: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19 564,4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9 574,4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175,6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1 975,7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3 054,3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34 344,4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34 086,3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100,7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2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6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A1596-7DA0-4B9E-8E3A-7789EBD2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243282"/>
            <a:ext cx="9976155" cy="614848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entury Schoolbook" panose="02040604050505020304" pitchFamily="18" charset="0"/>
              </a:rPr>
              <a:t>Структура расходов районного бюджета на 2021 год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C953D58-4E3A-42A0-AE05-3634CCDB0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160256"/>
              </p:ext>
            </p:extLst>
          </p:nvPr>
        </p:nvGraphicFramePr>
        <p:xfrm>
          <a:off x="677864" y="858131"/>
          <a:ext cx="10899847" cy="579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836">
                  <a:extLst>
                    <a:ext uri="{9D8B030D-6E8A-4147-A177-3AD203B41FA5}">
                      <a16:colId xmlns:a16="http://schemas.microsoft.com/office/drawing/2014/main" val="1731616753"/>
                    </a:ext>
                  </a:extLst>
                </a:gridCol>
                <a:gridCol w="1816734">
                  <a:extLst>
                    <a:ext uri="{9D8B030D-6E8A-4147-A177-3AD203B41FA5}">
                      <a16:colId xmlns:a16="http://schemas.microsoft.com/office/drawing/2014/main" val="3417333859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1885266632"/>
                    </a:ext>
                  </a:extLst>
                </a:gridCol>
                <a:gridCol w="2278966">
                  <a:extLst>
                    <a:ext uri="{9D8B030D-6E8A-4147-A177-3AD203B41FA5}">
                      <a16:colId xmlns:a16="http://schemas.microsoft.com/office/drawing/2014/main" val="4144912423"/>
                    </a:ext>
                  </a:extLst>
                </a:gridCol>
              </a:tblGrid>
              <a:tr h="910742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Проект 2021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Удельный вес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Коэффициент роста, % к ожидаемому исполнению 2020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17444"/>
                  </a:ext>
                </a:extLst>
              </a:tr>
              <a:tr h="37465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5 496,5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201241"/>
                  </a:ext>
                </a:extLst>
              </a:tr>
              <a:tr h="4036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79354"/>
                  </a:ext>
                </a:extLst>
              </a:tr>
              <a:tr h="44472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Национальная экономика,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2 116,8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103,6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194011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Сельское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1 414,1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790598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252,1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71789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Топливо и энергетика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445,9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123,9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84054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87445"/>
                  </a:ext>
                </a:extLst>
              </a:tr>
              <a:tr h="5208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2 355,0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106,5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143401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Здравоохранение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9 574,4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476075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2 233,3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64631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19 564,4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600598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3 054,3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111,6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218938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44 407,7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100,0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entury Schoolbook" panose="02040604050505020304" pitchFamily="18" charset="0"/>
                        </a:rPr>
                        <a:t>100,6</a:t>
                      </a:r>
                      <a:endParaRPr lang="ru-RU" sz="1400" b="1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37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91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AFFDD-3A1B-4986-859D-DE8A148B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7997"/>
            <a:ext cx="9606149" cy="875215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Century Schoolbook" panose="02040604050505020304" pitchFamily="18" charset="0"/>
              </a:rPr>
              <a:t>Объем консолидированного бюджета </a:t>
            </a:r>
            <a:r>
              <a:rPr lang="ru-RU" sz="2500" dirty="0" err="1">
                <a:latin typeface="Century Schoolbook" panose="02040604050505020304" pitchFamily="18" charset="0"/>
              </a:rPr>
              <a:t>Вороновского</a:t>
            </a:r>
            <a:r>
              <a:rPr lang="ru-RU" sz="2500" dirty="0">
                <a:latin typeface="Century Schoolbook" panose="02040604050505020304" pitchFamily="18" charset="0"/>
              </a:rPr>
              <a:t> района (тыс. руб.)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B52BD40-B4FF-4BBA-950B-468D2C7D881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334" y="1083212"/>
          <a:ext cx="10633091" cy="560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41">
                  <a:extLst>
                    <a:ext uri="{9D8B030D-6E8A-4147-A177-3AD203B41FA5}">
                      <a16:colId xmlns:a16="http://schemas.microsoft.com/office/drawing/2014/main" val="1595851339"/>
                    </a:ext>
                  </a:extLst>
                </a:gridCol>
                <a:gridCol w="5311550">
                  <a:extLst>
                    <a:ext uri="{9D8B030D-6E8A-4147-A177-3AD203B41FA5}">
                      <a16:colId xmlns:a16="http://schemas.microsoft.com/office/drawing/2014/main" val="1145735502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endParaRPr lang="ru-RU" sz="16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Проект бюджета на 202</a:t>
                      </a:r>
                      <a:r>
                        <a:rPr lang="en-US" sz="160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186"/>
                  </a:ext>
                </a:extLst>
              </a:tr>
              <a:tr h="3376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Бюджет </a:t>
                      </a:r>
                      <a:r>
                        <a:rPr lang="ru-RU" sz="1400" dirty="0" err="1">
                          <a:latin typeface="Century Schoolbook" panose="02040604050505020304" pitchFamily="18" charset="0"/>
                        </a:rPr>
                        <a:t>Вороновского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 района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72442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44 788,0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5589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20 020,2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34745"/>
                  </a:ext>
                </a:extLst>
              </a:tr>
              <a:tr h="37730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24 767,8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10410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44 788,0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195357"/>
                  </a:ext>
                </a:extLst>
              </a:tr>
              <a:tr h="3406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Районный бюджет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99925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415,4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64594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19 639,9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15784"/>
                  </a:ext>
                </a:extLst>
              </a:tr>
              <a:tr h="3982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775,5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086197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415,4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772076"/>
                  </a:ext>
                </a:extLst>
              </a:tr>
              <a:tr h="3406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Нижестоящие бюджеты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31031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1 372,6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88940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380,3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4542"/>
                  </a:ext>
                </a:extLst>
              </a:tr>
              <a:tr h="1703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992,3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65699"/>
                  </a:ext>
                </a:extLst>
              </a:tr>
              <a:tr h="1703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1 372,6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1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239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</TotalTime>
  <Words>757</Words>
  <Application>Microsoft Office PowerPoint</Application>
  <PresentationFormat>Широкоэкранный</PresentationFormat>
  <Paragraphs>348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Schoolbook</vt:lpstr>
      <vt:lpstr>Trebuchet MS</vt:lpstr>
      <vt:lpstr>Wingdings 3</vt:lpstr>
      <vt:lpstr>Аспект</vt:lpstr>
      <vt:lpstr>Проект бюджета 2021 года</vt:lpstr>
      <vt:lpstr>Структура доходов консолидированного бюджета (тыс. руб.)</vt:lpstr>
      <vt:lpstr>Объем консолидированного бюджета Вороновского района (тыс. руб.)</vt:lpstr>
      <vt:lpstr>Структура доходов районного бюджета на 2021 год (тыс. руб.)</vt:lpstr>
      <vt:lpstr>Объем первоочередных расходов (тыс. руб.)</vt:lpstr>
      <vt:lpstr>Учреждения социальной сферы по основным статьям расходов, тыс. руб.</vt:lpstr>
      <vt:lpstr>Структура расходов районного бюджета на 2021 год (тыс. руб.)</vt:lpstr>
      <vt:lpstr>Объем консолидированного бюджета Вороновского района (тыс. руб.)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2020 года</dc:title>
  <dc:creator>Мицкевич Оксана Вацлавовна</dc:creator>
  <cp:lastModifiedBy>Пищик Марина Станиславовна</cp:lastModifiedBy>
  <cp:revision>44</cp:revision>
  <cp:lastPrinted>2020-12-30T08:12:38Z</cp:lastPrinted>
  <dcterms:created xsi:type="dcterms:W3CDTF">2019-12-26T12:57:02Z</dcterms:created>
  <dcterms:modified xsi:type="dcterms:W3CDTF">2020-12-30T11:27:52Z</dcterms:modified>
</cp:coreProperties>
</file>