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6F06A6-4987-4E78-B4F5-68C8D4308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95D18E-9E4A-434E-AF1B-D719F240A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2B68C5-F80B-4E53-A89D-F7286607C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5421A0-97EF-4C1C-9B0F-5B2150ECE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AA0C3D-7EAB-4480-BCD2-838740B75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5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FD8EFD-5EDF-40EF-AA2E-27C7B931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3229BA7-E653-4BE3-B9F2-CBC94A47B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01AA13-D84D-4B1A-AD12-C47F4BCB8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DC9CDA-D24C-4933-8102-3A2D20B48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36D669-97EC-40BA-BFB8-501C2AF20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837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C459C6B-F594-49CC-B480-0DDDBC4021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F61011-85CE-4268-AE5F-E13F6BE377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1B0080-C578-45B6-9CFA-BFC0F8490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9B530E-D9A3-4296-9112-3F3B16A48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058ED1-E570-41A9-AC8D-259A8AE30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6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A3D6A-A435-48E8-A66B-80A59F121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070ADB-DF29-4141-A937-7D0CFCD158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761A63-B006-49CE-9AD3-9D85A0A44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6A3974-E4FE-4182-A44A-DBC458C01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5E07F6-4CB4-4D48-A3CC-1D8DF4682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24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852497-CD13-406D-AC7B-2B66E3F06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0BD125-9018-4A3E-BA3A-A8EC6776FC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2E7363-B1C6-40FF-880C-3721606A3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793049-517B-412A-B8C6-02F95284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14BC95-BF4F-417A-B6BD-10B59383E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01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F7D2C-469A-4B59-9995-AE349C033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CCA2B1-E172-45A5-A402-751B92385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3C7080-431E-478A-B89F-91F1FDC729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0E281C-0A4A-4F6E-93C8-AE4E9002D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1F582B-59F0-4D27-8EA2-88A4CB727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1447DF-07CB-4F66-B0A1-58EC95AC9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579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89B6F-4048-4FFE-975C-784D4E40E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9BC4B5-9693-4E05-816D-5CCA23D11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848226-4590-46D8-8592-5C091EEC8D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A973E92-7967-47AB-AE96-FE4C72846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F3D6D0D-62BF-4429-979C-AF74BCA029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C2F9C2-E779-43EA-92D8-E4025E671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5F8F981-4BF6-462B-B2C7-C8D3CA925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7B3CE77-CC1C-4DCE-A4C1-6996BEF26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136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C5E3A-D9C4-4B40-83D6-C3FBFFE4B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1E81A14-4ED1-4BBA-AFDE-38013CA8A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C403E81-F935-43AB-ACED-B1CB2D96E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87A9DD1-A358-40CC-8F2F-F7267296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D90D7E4-8CD3-4FCC-84EA-241319228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2C18651-BE24-4D8C-B4B0-542390B65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5125EEB-CEA8-44EA-94D8-10F4DACD1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618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9C415-AFF1-4B30-93EB-49FFE469E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18ED0E-EA11-4764-AC57-9A98271A3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BAF57C-1D76-4914-802B-DD03DFBAA6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1700D5-5F7B-4D7D-9066-C02B823A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5FF795-32D9-49B9-A420-6EC2577C3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F66A8A-E317-43B4-A299-5AAAAD1FA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17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1A4A64-20BE-4BD9-9C97-6B40DE05F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3034C83-AB5D-4ED8-A371-4E8131BBB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F5A9463-24C7-42CD-A009-8E8F31398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46549A-B0DD-41F5-A13C-58B4B5B70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93FABA-822F-4D40-A3C4-2E3C2F02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FB9B5E-EE2B-443F-9B66-B3F24B77F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297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AE0D9-067A-4738-89B3-6C783CDC9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0CA09F-1E9A-4995-9F7E-F2E522903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C15715-A269-4D15-A53A-ADB3F070E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808FF-8391-4951-802F-DEC046816921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8954BA-215F-40D7-8169-CC3301EBC1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E2463F-E15D-4DF8-BD18-09D4DBF67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7F227-2127-46CA-81D9-FBB6F9D27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72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61757DA-FA83-4542-8B27-277DB738508B}"/>
              </a:ext>
            </a:extLst>
          </p:cNvPr>
          <p:cNvSpPr/>
          <p:nvPr/>
        </p:nvSpPr>
        <p:spPr>
          <a:xfrm>
            <a:off x="2429159" y="1009914"/>
            <a:ext cx="6871855" cy="483985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/>
              <a:t>«Марианна»</a:t>
            </a:r>
          </a:p>
          <a:p>
            <a:pPr algn="ctr"/>
            <a:r>
              <a:rPr lang="ru-RU" dirty="0"/>
              <a:t>Производственная экскурсия</a:t>
            </a:r>
          </a:p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2639F0-025D-4606-BAAE-A507F412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605" b="93105" l="71095" r="98290">
                        <a14:foregroundMark x1="75257" y1="60363" x2="75257" y2="60363"/>
                        <a14:foregroundMark x1="91534" y1="52661" x2="91534" y2="52661"/>
                        <a14:foregroundMark x1="90935" y1="53387" x2="90935" y2="53387"/>
                        <a14:foregroundMark x1="92702" y1="61774" x2="92702" y2="61774"/>
                        <a14:foregroundMark x1="92959" y1="61089" x2="92959" y2="61089"/>
                        <a14:foregroundMark x1="93130" y1="56250" x2="93130" y2="56250"/>
                        <a14:foregroundMark x1="93044" y1="56250" x2="93044" y2="56250"/>
                        <a14:foregroundMark x1="90536" y1="50766" x2="90536" y2="50766"/>
                        <a14:foregroundMark x1="90878" y1="50645" x2="90878" y2="50645"/>
                        <a14:foregroundMark x1="76910" y1="60847" x2="76910" y2="60847"/>
                        <a14:foregroundMark x1="77566" y1="59839" x2="77566" y2="59839"/>
                        <a14:foregroundMark x1="76796" y1="60806" x2="76796" y2="60806"/>
                        <a14:foregroundMark x1="77223" y1="61734" x2="77223" y2="61734"/>
                        <a14:foregroundMark x1="75485" y1="60685" x2="75485" y2="60685"/>
                        <a14:foregroundMark x1="74800" y1="60363" x2="74800" y2="60363"/>
                        <a14:foregroundMark x1="74800" y1="59758" x2="75057" y2="59718"/>
                        <a14:foregroundMark x1="75143" y1="60806" x2="75143" y2="60806"/>
                        <a14:foregroundMark x1="75057" y1="60806" x2="75200" y2="60968"/>
                        <a14:foregroundMark x1="92788" y1="72540" x2="92788" y2="72540"/>
                        <a14:foregroundMark x1="93073" y1="72903" x2="93016" y2="80242"/>
                        <a14:foregroundMark x1="93016" y1="80242" x2="93501" y2="81250"/>
                        <a14:foregroundMark x1="79019" y1="88468" x2="84664" y2="93105"/>
                        <a14:foregroundMark x1="84664" y1="93105" x2="92360" y2="90000"/>
                        <a14:foregroundMark x1="93415" y1="58629" x2="93415" y2="58629"/>
                        <a14:foregroundMark x1="93330" y1="58065" x2="93330" y2="58065"/>
                        <a14:foregroundMark x1="93301" y1="57460" x2="93301" y2="57460"/>
                        <a14:foregroundMark x1="92645" y1="55282" x2="92645" y2="55282"/>
                        <a14:backgroundMark x1="95952" y1="74718" x2="96864" y2="75887"/>
                        <a14:backgroundMark x1="98461" y1="77339" x2="98375" y2="79274"/>
                        <a14:backgroundMark x1="98204" y1="77419" x2="98233" y2="78185"/>
                        <a14:backgroundMark x1="96978" y1="76250" x2="96978" y2="76250"/>
                        <a14:backgroundMark x1="96950" y1="76129" x2="96950" y2="76129"/>
                        <a14:backgroundMark x1="97121" y1="76250" x2="97121" y2="76250"/>
                        <a14:backgroundMark x1="97035" y1="76169" x2="97035" y2="76169"/>
                        <a14:backgroundMark x1="96950" y1="76008" x2="96950" y2="76008"/>
                        <a14:backgroundMark x1="96864" y1="76008" x2="96864" y2="76008"/>
                        <a14:backgroundMark x1="96978" y1="76331" x2="96978" y2="76331"/>
                        <a14:backgroundMark x1="96893" y1="76129" x2="96779" y2="761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64" t="49706" r="1408" b="5588"/>
          <a:stretch/>
        </p:blipFill>
        <p:spPr>
          <a:xfrm>
            <a:off x="8050285" y="2429396"/>
            <a:ext cx="4141715" cy="4287894"/>
          </a:xfrm>
          <a:prstGeom prst="rect">
            <a:avLst/>
          </a:prstGeom>
        </p:spPr>
      </p:pic>
      <p:pic>
        <p:nvPicPr>
          <p:cNvPr id="8" name="Рисунок 7" descr="Маркер со сплошной заливкой">
            <a:extLst>
              <a:ext uri="{FF2B5EF4-FFF2-40B4-BE49-F238E27FC236}">
                <a16:creationId xmlns:a16="http://schemas.microsoft.com/office/drawing/2014/main" id="{92A56D4D-E672-41BD-9613-05E7505415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46" y="0"/>
            <a:ext cx="1008743" cy="100874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2B355D0-72DE-4D82-882D-6ADFFAAA3E13}"/>
              </a:ext>
            </a:extLst>
          </p:cNvPr>
          <p:cNvSpPr/>
          <p:nvPr/>
        </p:nvSpPr>
        <p:spPr>
          <a:xfrm>
            <a:off x="769708" y="139867"/>
            <a:ext cx="5013575" cy="77303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КСУП «</a:t>
            </a:r>
            <a:r>
              <a:rPr lang="ru-RU" sz="1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Дотишки</a:t>
            </a:r>
            <a:r>
              <a:rPr lang="ru-RU" sz="1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сырный цех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Марианна»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д. </a:t>
            </a:r>
            <a:r>
              <a:rPr lang="ru-RU" sz="1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Казаковщина</a:t>
            </a:r>
            <a:r>
              <a:rPr lang="ru-RU" sz="1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Вороновский р-н</a:t>
            </a:r>
            <a:endParaRPr lang="ru-RU" sz="1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Телефонная трубка со сплошной заливкой">
            <a:extLst>
              <a:ext uri="{FF2B5EF4-FFF2-40B4-BE49-F238E27FC236}">
                <a16:creationId xmlns:a16="http://schemas.microsoft.com/office/drawing/2014/main" id="{591465C1-BACF-4BAF-991A-A0ADFBF601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86350" y="139867"/>
            <a:ext cx="773032" cy="77303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A8CCBFD-08CC-49ED-A8FE-FDE59849857A}"/>
              </a:ext>
            </a:extLst>
          </p:cNvPr>
          <p:cNvSpPr/>
          <p:nvPr/>
        </p:nvSpPr>
        <p:spPr>
          <a:xfrm>
            <a:off x="7359382" y="268909"/>
            <a:ext cx="226215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8(01594)- 42082</a:t>
            </a:r>
            <a:endParaRPr lang="ru-RU" sz="2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427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63138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Чеддеризация</a:t>
            </a:r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сырной массы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654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4191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Плавление сырной массы, </a:t>
            </a:r>
            <a:r>
              <a:rPr lang="ru-RU" sz="32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посолка</a:t>
            </a:r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внесение пищевкусовых компонентов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574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сыра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798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Лента: наклоненная вверх 10">
            <a:extLst>
              <a:ext uri="{FF2B5EF4-FFF2-40B4-BE49-F238E27FC236}">
                <a16:creationId xmlns:a16="http://schemas.microsoft.com/office/drawing/2014/main" id="{791F7C7A-85F0-49FF-91AA-9A63C677CBC6}"/>
              </a:ext>
            </a:extLst>
          </p:cNvPr>
          <p:cNvSpPr/>
          <p:nvPr/>
        </p:nvSpPr>
        <p:spPr>
          <a:xfrm>
            <a:off x="862940" y="190006"/>
            <a:ext cx="10248405" cy="1341912"/>
          </a:xfrm>
          <a:prstGeom prst="ribbon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Дегустация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CB2A96-B0C8-470C-9674-2C0D7DA933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7" r="6504"/>
          <a:stretch/>
        </p:blipFill>
        <p:spPr>
          <a:xfrm>
            <a:off x="2085787" y="1769423"/>
            <a:ext cx="7770732" cy="4773161"/>
          </a:xfrm>
          <a:prstGeom prst="rect">
            <a:avLst/>
          </a:prstGeom>
          <a:effectLst>
            <a:softEdge rad="190500"/>
          </a:effectLst>
        </p:spPr>
      </p:pic>
    </p:spTree>
    <p:extLst>
      <p:ext uri="{BB962C8B-B14F-4D97-AF65-F5344CB8AC3E}">
        <p14:creationId xmlns:p14="http://schemas.microsoft.com/office/powerpoint/2010/main" val="2845216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61757DA-FA83-4542-8B27-277DB738508B}"/>
              </a:ext>
            </a:extLst>
          </p:cNvPr>
          <p:cNvSpPr/>
          <p:nvPr/>
        </p:nvSpPr>
        <p:spPr>
          <a:xfrm>
            <a:off x="2429159" y="1009914"/>
            <a:ext cx="6871855" cy="483985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/>
              <a:t>Приглашаем </a:t>
            </a:r>
          </a:p>
          <a:p>
            <a:pPr algn="ctr"/>
            <a:r>
              <a:rPr lang="ru-RU" sz="6000" b="1" dirty="0"/>
              <a:t>на</a:t>
            </a:r>
          </a:p>
          <a:p>
            <a:pPr algn="ctr"/>
            <a:r>
              <a:rPr lang="ru-RU" sz="6000" b="1" dirty="0"/>
              <a:t>экскурсию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2639F0-025D-4606-BAAE-A507F4128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605" b="93105" l="71095" r="98290">
                        <a14:foregroundMark x1="75257" y1="60363" x2="75257" y2="60363"/>
                        <a14:foregroundMark x1="91534" y1="52661" x2="91534" y2="52661"/>
                        <a14:foregroundMark x1="90935" y1="53387" x2="90935" y2="53387"/>
                        <a14:foregroundMark x1="92702" y1="61774" x2="92702" y2="61774"/>
                        <a14:foregroundMark x1="92959" y1="61089" x2="92959" y2="61089"/>
                        <a14:foregroundMark x1="93130" y1="56250" x2="93130" y2="56250"/>
                        <a14:foregroundMark x1="93044" y1="56250" x2="93044" y2="56250"/>
                        <a14:foregroundMark x1="90536" y1="50766" x2="90536" y2="50766"/>
                        <a14:foregroundMark x1="90878" y1="50645" x2="90878" y2="50645"/>
                        <a14:foregroundMark x1="76910" y1="60847" x2="76910" y2="60847"/>
                        <a14:foregroundMark x1="77566" y1="59839" x2="77566" y2="59839"/>
                        <a14:foregroundMark x1="76796" y1="60806" x2="76796" y2="60806"/>
                        <a14:foregroundMark x1="77223" y1="61734" x2="77223" y2="61734"/>
                        <a14:foregroundMark x1="75485" y1="60685" x2="75485" y2="60685"/>
                        <a14:foregroundMark x1="74800" y1="60363" x2="74800" y2="60363"/>
                        <a14:foregroundMark x1="74800" y1="59758" x2="75057" y2="59718"/>
                        <a14:foregroundMark x1="75143" y1="60806" x2="75143" y2="60806"/>
                        <a14:foregroundMark x1="75057" y1="60806" x2="75200" y2="60968"/>
                        <a14:foregroundMark x1="92788" y1="72540" x2="92788" y2="72540"/>
                        <a14:foregroundMark x1="93073" y1="72903" x2="93016" y2="80242"/>
                        <a14:foregroundMark x1="93016" y1="80242" x2="93501" y2="81250"/>
                        <a14:foregroundMark x1="79019" y1="88468" x2="84664" y2="93105"/>
                        <a14:foregroundMark x1="84664" y1="93105" x2="92360" y2="90000"/>
                        <a14:foregroundMark x1="93415" y1="58629" x2="93415" y2="58629"/>
                        <a14:foregroundMark x1="93330" y1="58065" x2="93330" y2="58065"/>
                        <a14:foregroundMark x1="93301" y1="57460" x2="93301" y2="57460"/>
                        <a14:foregroundMark x1="92645" y1="55282" x2="92645" y2="55282"/>
                        <a14:backgroundMark x1="95952" y1="74718" x2="96864" y2="75887"/>
                        <a14:backgroundMark x1="98461" y1="77339" x2="98375" y2="79274"/>
                        <a14:backgroundMark x1="98204" y1="77419" x2="98233" y2="78185"/>
                        <a14:backgroundMark x1="96978" y1="76250" x2="96978" y2="76250"/>
                        <a14:backgroundMark x1="96950" y1="76129" x2="96950" y2="76129"/>
                        <a14:backgroundMark x1="97121" y1="76250" x2="97121" y2="76250"/>
                        <a14:backgroundMark x1="97035" y1="76169" x2="97035" y2="76169"/>
                        <a14:backgroundMark x1="96950" y1="76008" x2="96950" y2="76008"/>
                        <a14:backgroundMark x1="96864" y1="76008" x2="96864" y2="76008"/>
                        <a14:backgroundMark x1="96978" y1="76331" x2="96978" y2="76331"/>
                        <a14:backgroundMark x1="96893" y1="76129" x2="96779" y2="761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64" t="49706" r="1408" b="5588"/>
          <a:stretch/>
        </p:blipFill>
        <p:spPr>
          <a:xfrm>
            <a:off x="8050285" y="2429396"/>
            <a:ext cx="4141715" cy="428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32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DD1FFB1-3A5D-4062-8629-4A40EFED1D44}"/>
              </a:ext>
            </a:extLst>
          </p:cNvPr>
          <p:cNvSpPr txBox="1"/>
          <p:nvPr/>
        </p:nvSpPr>
        <p:spPr>
          <a:xfrm>
            <a:off x="1721922" y="1927243"/>
            <a:ext cx="8942119" cy="86325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«Марианна» - сыр назван в честь двух женщин: Марии Петровны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Щелупановой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Анны Петровны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Серчени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Лента: наклоненная вверх 10">
            <a:extLst>
              <a:ext uri="{FF2B5EF4-FFF2-40B4-BE49-F238E27FC236}">
                <a16:creationId xmlns:a16="http://schemas.microsoft.com/office/drawing/2014/main" id="{791F7C7A-85F0-49FF-91AA-9A63C677CBC6}"/>
              </a:ext>
            </a:extLst>
          </p:cNvPr>
          <p:cNvSpPr/>
          <p:nvPr/>
        </p:nvSpPr>
        <p:spPr>
          <a:xfrm>
            <a:off x="862940" y="190006"/>
            <a:ext cx="10248405" cy="1341912"/>
          </a:xfrm>
          <a:prstGeom prst="ribbon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История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C288D8-47E3-4AE5-9811-3E076B8F5B3B}"/>
              </a:ext>
            </a:extLst>
          </p:cNvPr>
          <p:cNvSpPr txBox="1"/>
          <p:nvPr/>
        </p:nvSpPr>
        <p:spPr>
          <a:xfrm>
            <a:off x="1721921" y="3007688"/>
            <a:ext cx="8942119" cy="165359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История цеха идет с 1998 г., но работать цех начал с 2001 г. До этого времени строилось и оборудовалось помещение, заключались договора, проводились согласования. Наибольший вклад внесла Мария Петровна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Щелупанова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150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DD1FFB1-3A5D-4062-8629-4A40EFED1D44}"/>
              </a:ext>
            </a:extLst>
          </p:cNvPr>
          <p:cNvSpPr txBox="1"/>
          <p:nvPr/>
        </p:nvSpPr>
        <p:spPr>
          <a:xfrm>
            <a:off x="290945" y="1876418"/>
            <a:ext cx="7024254" cy="53059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«Марианна» классический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Лента: наклоненная вверх 10">
            <a:extLst>
              <a:ext uri="{FF2B5EF4-FFF2-40B4-BE49-F238E27FC236}">
                <a16:creationId xmlns:a16="http://schemas.microsoft.com/office/drawing/2014/main" id="{791F7C7A-85F0-49FF-91AA-9A63C677CBC6}"/>
              </a:ext>
            </a:extLst>
          </p:cNvPr>
          <p:cNvSpPr/>
          <p:nvPr/>
        </p:nvSpPr>
        <p:spPr>
          <a:xfrm>
            <a:off x="862940" y="190006"/>
            <a:ext cx="10248405" cy="1341912"/>
          </a:xfrm>
          <a:prstGeom prst="ribbon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Ассортимент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FB441F-7A31-4DAE-93D0-EB0224FCEA1E}"/>
              </a:ext>
            </a:extLst>
          </p:cNvPr>
          <p:cNvSpPr txBox="1"/>
          <p:nvPr/>
        </p:nvSpPr>
        <p:spPr>
          <a:xfrm>
            <a:off x="305789" y="2838090"/>
            <a:ext cx="7121237" cy="53059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«Марианна» с паприкой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88C428-6AE0-4C53-8FEB-785BCD494E38}"/>
              </a:ext>
            </a:extLst>
          </p:cNvPr>
          <p:cNvSpPr txBox="1"/>
          <p:nvPr/>
        </p:nvSpPr>
        <p:spPr>
          <a:xfrm>
            <a:off x="305788" y="3713184"/>
            <a:ext cx="7121238" cy="53059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«Марианна» с укропом, перцем, чесноком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ED776BC-ADDE-493A-969F-B6D1E2B782E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302" y="2054431"/>
            <a:ext cx="4371506" cy="36104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AA860CE-70A4-4226-816F-E1CB13B9EEB3}"/>
              </a:ext>
            </a:extLst>
          </p:cNvPr>
          <p:cNvSpPr txBox="1"/>
          <p:nvPr/>
        </p:nvSpPr>
        <p:spPr>
          <a:xfrm>
            <a:off x="305788" y="4674856"/>
            <a:ext cx="7121238" cy="53059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«Марианна» с тмином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62C9F8-041E-4B95-9BEC-38194C07C8D1}"/>
              </a:ext>
            </a:extLst>
          </p:cNvPr>
          <p:cNvSpPr txBox="1"/>
          <p:nvPr/>
        </p:nvSpPr>
        <p:spPr>
          <a:xfrm>
            <a:off x="290945" y="5549950"/>
            <a:ext cx="7121238" cy="53059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«Марианна» с корицей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12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Лента: наклоненная вверх 10">
            <a:extLst>
              <a:ext uri="{FF2B5EF4-FFF2-40B4-BE49-F238E27FC236}">
                <a16:creationId xmlns:a16="http://schemas.microsoft.com/office/drawing/2014/main" id="{791F7C7A-85F0-49FF-91AA-9A63C677CBC6}"/>
              </a:ext>
            </a:extLst>
          </p:cNvPr>
          <p:cNvSpPr/>
          <p:nvPr/>
        </p:nvSpPr>
        <p:spPr>
          <a:xfrm>
            <a:off x="862940" y="190006"/>
            <a:ext cx="10248405" cy="1341912"/>
          </a:xfrm>
          <a:prstGeom prst="ribbon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Этапы производства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8D549C-10F5-413F-9C9D-076F256A1CE3}"/>
              </a:ext>
            </a:extLst>
          </p:cNvPr>
          <p:cNvSpPr txBox="1"/>
          <p:nvPr/>
        </p:nvSpPr>
        <p:spPr>
          <a:xfrm>
            <a:off x="2363189" y="1864427"/>
            <a:ext cx="7968343" cy="4431983"/>
          </a:xfrm>
          <a:prstGeom prst="rect">
            <a:avLst/>
          </a:prstGeom>
          <a:solidFill>
            <a:schemeClr val="bg1"/>
          </a:solidFill>
          <a:effectLst>
            <a:softEdge rad="114300"/>
          </a:effectLst>
        </p:spPr>
        <p:txBody>
          <a:bodyPr wrap="square">
            <a:spAutoFit/>
          </a:bodyPr>
          <a:lstStyle/>
          <a:p>
            <a:pPr marL="285750" indent="-12700">
              <a:buFont typeface="Arial" panose="020B0604020202020204" pitchFamily="34" charset="0"/>
              <a:buChar char="•"/>
            </a:pPr>
            <a:endParaRPr lang="ru-RU" sz="2400" dirty="0"/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Приемка и подготовка сырья;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Очистка и пастеризация молока;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Подготовка молока к свертыванию;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Свертывание молока, обработка сгустка и сырного зерна;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Прессование сырной массы;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 err="1"/>
              <a:t>Чеддеризация</a:t>
            </a:r>
            <a:r>
              <a:rPr lang="ru-RU" sz="2400" dirty="0"/>
              <a:t> сырной массы;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Плавление сырной массы, </a:t>
            </a:r>
            <a:r>
              <a:rPr lang="ru-RU" sz="2400" dirty="0" err="1"/>
              <a:t>посолка</a:t>
            </a:r>
            <a:r>
              <a:rPr lang="ru-RU" sz="2400" dirty="0"/>
              <a:t> и внесение пищевкусовых компонентов;</a:t>
            </a:r>
          </a:p>
          <a:p>
            <a:pPr marL="285750" indent="-12700">
              <a:buFont typeface="Arial" panose="020B0604020202020204" pitchFamily="34" charset="0"/>
              <a:buChar char="•"/>
            </a:pPr>
            <a:r>
              <a:rPr lang="ru-RU" sz="2400" dirty="0"/>
              <a:t>Формирование сыра;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91659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Приемка и подготовка сырья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D0F53C86-7B71-42A1-9592-3BCD15C7AE1E}"/>
              </a:ext>
            </a:extLst>
          </p:cNvPr>
          <p:cNvSpPr/>
          <p:nvPr/>
        </p:nvSpPr>
        <p:spPr>
          <a:xfrm>
            <a:off x="5308271" y="213755"/>
            <a:ext cx="6519553" cy="5789219"/>
          </a:xfrm>
          <a:prstGeom prst="ellipse">
            <a:avLst/>
          </a:prstGeom>
          <a:blipFill dpi="0" rotWithShape="1">
            <a:blip r:embed="rId2">
              <a:alphaModFix amt="97000"/>
            </a:blip>
            <a:srcRect/>
            <a:stretch>
              <a:fillRect/>
            </a:stretch>
          </a:blipFill>
          <a:ln w="0">
            <a:solidFill>
              <a:schemeClr val="accent2"/>
            </a:solidFill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3834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Очистка и пастеризация молока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6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молока к свертыванию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564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Свертывание молока, обработка сгустка и сырного зерна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 dpi="0" rotWithShape="1">
            <a:blip r:embed="rId2"/>
            <a:srcRect/>
            <a:stretch>
              <a:fillRect l="-1000" r="1000"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989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CE1D89BF-6B95-446F-9CA8-862ED60F572D}"/>
              </a:ext>
            </a:extLst>
          </p:cNvPr>
          <p:cNvSpPr/>
          <p:nvPr/>
        </p:nvSpPr>
        <p:spPr>
          <a:xfrm>
            <a:off x="-427512" y="1911927"/>
            <a:ext cx="5375564" cy="5308271"/>
          </a:xfrm>
          <a:prstGeom prst="ellipse">
            <a:avLst/>
          </a:prstGeom>
          <a:effectLst>
            <a:softEdge rad="635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Прессование сырной массы</a:t>
            </a:r>
            <a:endParaRPr lang="ru-RU" sz="32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B73ABD2-55D7-4E6B-AF93-09A28751D91F}"/>
              </a:ext>
            </a:extLst>
          </p:cNvPr>
          <p:cNvSpPr/>
          <p:nvPr/>
        </p:nvSpPr>
        <p:spPr>
          <a:xfrm>
            <a:off x="5474525" y="368135"/>
            <a:ext cx="6270172" cy="554577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3274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197</Words>
  <Application>Microsoft Office PowerPoint</Application>
  <PresentationFormat>Широкоэкранный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«Марианна»</dc:title>
  <dc:creator>Voronovo Tyr</dc:creator>
  <cp:lastModifiedBy>user</cp:lastModifiedBy>
  <cp:revision>13</cp:revision>
  <dcterms:created xsi:type="dcterms:W3CDTF">2025-04-09T06:08:03Z</dcterms:created>
  <dcterms:modified xsi:type="dcterms:W3CDTF">2025-04-09T12:50:50Z</dcterms:modified>
</cp:coreProperties>
</file>