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notesMasterIdLst>
    <p:notesMasterId r:id="rId10"/>
  </p:notesMasterIdLst>
  <p:sldIdLst>
    <p:sldId id="265" r:id="rId2"/>
    <p:sldId id="256" r:id="rId3"/>
    <p:sldId id="271" r:id="rId4"/>
    <p:sldId id="257" r:id="rId5"/>
    <p:sldId id="262" r:id="rId6"/>
    <p:sldId id="266" r:id="rId7"/>
    <p:sldId id="273" r:id="rId8"/>
    <p:sldId id="270" r:id="rId9"/>
  </p:sldIdLst>
  <p:sldSz cx="9144000" cy="6858000" type="screen4x3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ищик Марина Станиславовна" initials="ПМС" lastIdx="0" clrIdx="0">
    <p:extLst>
      <p:ext uri="{19B8F6BF-5375-455C-9EA6-DF929625EA0E}">
        <p15:presenceInfo xmlns:p15="http://schemas.microsoft.com/office/powerpoint/2012/main" userId="S-1-5-21-901292189-1124696768-471799982-68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59DF"/>
    <a:srgbClr val="E3DB33"/>
    <a:srgbClr val="C34545"/>
    <a:srgbClr val="F7816D"/>
    <a:srgbClr val="BE3C3C"/>
    <a:srgbClr val="40D8B4"/>
    <a:srgbClr val="CFCFE9"/>
    <a:srgbClr val="FF6699"/>
    <a:srgbClr val="2E7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10" autoAdjust="0"/>
  </p:normalViewPr>
  <p:slideViewPr>
    <p:cSldViewPr>
      <p:cViewPr varScale="1">
        <p:scale>
          <a:sx n="102" d="100"/>
          <a:sy n="102" d="100"/>
        </p:scale>
        <p:origin x="188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159706476498021E-2"/>
          <c:y val="6.1826785153291453E-4"/>
          <c:w val="0.31890568673426023"/>
          <c:h val="0.9413905821154684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plastic">
              <a:bevelT w="114300" h="114300"/>
              <a:bevelB w="50800" h="114300"/>
            </a:sp3d>
          </c:spPr>
          <c:explosion val="2"/>
          <c:dPt>
            <c:idx val="0"/>
            <c:bubble3D val="0"/>
            <c:spPr>
              <a:solidFill>
                <a:srgbClr val="40D8B4"/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plastic">
                <a:bevelT w="114300" h="114300"/>
                <a:bevelB w="50800" h="114300"/>
              </a:sp3d>
            </c:spPr>
            <c:extLst>
              <c:ext xmlns:c16="http://schemas.microsoft.com/office/drawing/2014/chart" uri="{C3380CC4-5D6E-409C-BE32-E72D297353CC}">
                <c16:uniqueId val="{00000001-D6DA-49B0-ADE0-A46A2F0D3F65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plastic">
                <a:bevelT w="114300" h="114300"/>
                <a:bevelB w="50800" h="114300"/>
              </a:sp3d>
            </c:spPr>
            <c:extLst>
              <c:ext xmlns:c16="http://schemas.microsoft.com/office/drawing/2014/chart" uri="{C3380CC4-5D6E-409C-BE32-E72D297353CC}">
                <c16:uniqueId val="{00000003-D6DA-49B0-ADE0-A46A2F0D3F65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plastic">
                <a:bevelT w="114300" h="114300"/>
                <a:bevelB w="50800" h="114300"/>
              </a:sp3d>
            </c:spPr>
            <c:extLst>
              <c:ext xmlns:c16="http://schemas.microsoft.com/office/drawing/2014/chart" uri="{C3380CC4-5D6E-409C-BE32-E72D297353CC}">
                <c16:uniqueId val="{00000005-D6DA-49B0-ADE0-A46A2F0D3F65}"/>
              </c:ext>
            </c:extLst>
          </c:dPt>
          <c:dPt>
            <c:idx val="3"/>
            <c:bubble3D val="0"/>
            <c:spPr>
              <a:solidFill>
                <a:srgbClr val="C259DF"/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plastic">
                <a:bevelT w="114300" h="114300"/>
                <a:bevelB w="50800" h="114300"/>
              </a:sp3d>
            </c:spPr>
            <c:extLst>
              <c:ext xmlns:c16="http://schemas.microsoft.com/office/drawing/2014/chart" uri="{C3380CC4-5D6E-409C-BE32-E72D297353CC}">
                <c16:uniqueId val="{00000007-D6DA-49B0-ADE0-A46A2F0D3F65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plastic">
                <a:bevelT w="114300" h="114300"/>
                <a:bevelB w="50800" h="114300"/>
              </a:sp3d>
            </c:spPr>
            <c:extLst>
              <c:ext xmlns:c16="http://schemas.microsoft.com/office/drawing/2014/chart" uri="{C3380CC4-5D6E-409C-BE32-E72D297353CC}">
                <c16:uniqueId val="{00000009-D6DA-49B0-ADE0-A46A2F0D3F65}"/>
              </c:ext>
            </c:extLst>
          </c:dPt>
          <c:dPt>
            <c:idx val="5"/>
            <c:bubble3D val="0"/>
            <c:spPr>
              <a:solidFill>
                <a:srgbClr val="FF6699"/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plastic">
                <a:bevelT w="114300" h="114300"/>
                <a:bevelB w="50800" h="114300"/>
              </a:sp3d>
            </c:spPr>
            <c:extLst>
              <c:ext xmlns:c16="http://schemas.microsoft.com/office/drawing/2014/chart" uri="{C3380CC4-5D6E-409C-BE32-E72D297353CC}">
                <c16:uniqueId val="{0000000B-D6DA-49B0-ADE0-A46A2F0D3F65}"/>
              </c:ext>
            </c:extLst>
          </c:dPt>
          <c:dLbls>
            <c:dLbl>
              <c:idx val="3"/>
              <c:layout>
                <c:manualLayout>
                  <c:x val="-6.4154486965505131E-2"/>
                  <c:y val="7.73802855660788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DA-49B0-ADE0-A46A2F0D3F65}"/>
                </c:ext>
              </c:extLst>
            </c:dLbl>
            <c:dLbl>
              <c:idx val="4"/>
              <c:layout>
                <c:manualLayout>
                  <c:x val="2.372879992599831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DA-49B0-ADE0-A46A2F0D3F65}"/>
                </c:ext>
              </c:extLst>
            </c:dLbl>
            <c:dLbl>
              <c:idx val="5"/>
              <c:layout>
                <c:manualLayout>
                  <c:x val="-8.4953434937146046E-3"/>
                  <c:y val="7.62393363255346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6DA-49B0-ADE0-A46A2F0D3F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baseline="0">
                    <a:solidFill>
                      <a:schemeClr val="tx1"/>
                    </a:solidFill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>
                  <a:solidFill>
                    <a:schemeClr val="bg1">
                      <a:lumMod val="85000"/>
                      <a:lumOff val="15000"/>
                    </a:schemeClr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Дотации 32 828,4 тыс.руб.</c:v>
                </c:pt>
                <c:pt idx="1">
                  <c:v>Субвенции 978,9 тыс. руб.</c:v>
                </c:pt>
                <c:pt idx="2">
                  <c:v>Иные межбюджетные трансферты 720,6 тыс.руб.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0.95099999999999996</c:v>
                </c:pt>
                <c:pt idx="1">
                  <c:v>2.8000000000000001E-2</c:v>
                </c:pt>
                <c:pt idx="2">
                  <c:v>2.1000000000000001E-2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6DA-49B0-ADE0-A46A2F0D3F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4"/>
      </c:pieChart>
      <c:spPr>
        <a:scene3d>
          <a:camera prst="orthographicFront"/>
          <a:lightRig rig="threePt" dir="t"/>
        </a:scene3d>
        <a:sp3d>
          <a:bevelB w="6350"/>
        </a:sp3d>
      </c:spPr>
    </c:plotArea>
    <c:legend>
      <c:legendPos val="r"/>
      <c:layout>
        <c:manualLayout>
          <c:xMode val="edge"/>
          <c:yMode val="edge"/>
          <c:x val="0.49889920436849167"/>
          <c:y val="0"/>
          <c:w val="0.48490973104575741"/>
          <c:h val="1"/>
        </c:manualLayout>
      </c:layout>
      <c:overlay val="0"/>
      <c:txPr>
        <a:bodyPr/>
        <a:lstStyle/>
        <a:p>
          <a:pPr>
            <a:defRPr sz="1600" b="1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defRPr>
          </a:pPr>
          <a:endParaRPr lang="LID4096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>
          <a:solidFill>
            <a:schemeClr val="bg2"/>
          </a:solidFill>
        </a:defRPr>
      </a:pPr>
      <a:endParaRPr lang="LID4096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388888888888889E-2"/>
          <c:y val="9.3839225096025963E-2"/>
          <c:w val="0.6077133639545057"/>
          <c:h val="0.7963970951188265"/>
        </c:manualLayout>
      </c:layout>
      <c:ofPieChart>
        <c:ofPieType val="bar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CFCFE9"/>
            </a:solidFill>
            <a:ln>
              <a:solidFill>
                <a:schemeClr val="bg1">
                  <a:lumMod val="85000"/>
                  <a:lumOff val="15000"/>
                </a:schemeClr>
              </a:solidFill>
            </a:ln>
            <a:effectLst>
              <a:outerShdw blurRad="50800" dist="50800" dir="5400000" sx="13000" sy="13000" algn="ctr" rotWithShape="0">
                <a:srgbClr val="000000">
                  <a:alpha val="43137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95250" h="107950"/>
              <a:bevelB w="57150" h="165100"/>
            </a:sp3d>
          </c:spPr>
          <c:explosion val="5"/>
          <c:dPt>
            <c:idx val="0"/>
            <c:bubble3D val="0"/>
            <c:explosion val="0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effectLst>
                <a:outerShdw blurRad="50800" dist="50800" dir="5400000" sx="13000" sy="13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95250" h="107950"/>
                <a:bevelB w="57150" h="165100"/>
              </a:sp3d>
            </c:spPr>
            <c:extLst>
              <c:ext xmlns:c16="http://schemas.microsoft.com/office/drawing/2014/chart" uri="{C3380CC4-5D6E-409C-BE32-E72D297353CC}">
                <c16:uniqueId val="{00000001-A352-4B1C-B66B-E548D825063D}"/>
              </c:ext>
            </c:extLst>
          </c:dPt>
          <c:dPt>
            <c:idx val="1"/>
            <c:bubble3D val="0"/>
            <c:explosion val="1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effectLst>
                <a:outerShdw blurRad="50800" dist="50800" dir="5400000" sx="13000" sy="13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95250" h="107950"/>
                <a:bevelB w="57150" h="165100"/>
              </a:sp3d>
            </c:spPr>
            <c:extLst>
              <c:ext xmlns:c16="http://schemas.microsoft.com/office/drawing/2014/chart" uri="{C3380CC4-5D6E-409C-BE32-E72D297353CC}">
                <c16:uniqueId val="{00000003-A352-4B1C-B66B-E548D825063D}"/>
              </c:ext>
            </c:extLst>
          </c:dPt>
          <c:dPt>
            <c:idx val="2"/>
            <c:bubble3D val="0"/>
            <c:explosion val="1"/>
            <c:spPr>
              <a:solidFill>
                <a:srgbClr val="FFFF00"/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effectLst>
                <a:outerShdw blurRad="50800" dist="50800" dir="5400000" sx="13000" sy="13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95250" h="107950"/>
                <a:bevelB w="57150" h="165100"/>
              </a:sp3d>
            </c:spPr>
            <c:extLst>
              <c:ext xmlns:c16="http://schemas.microsoft.com/office/drawing/2014/chart" uri="{C3380CC4-5D6E-409C-BE32-E72D297353CC}">
                <c16:uniqueId val="{00000005-A352-4B1C-B66B-E548D825063D}"/>
              </c:ext>
            </c:extLst>
          </c:dPt>
          <c:dPt>
            <c:idx val="3"/>
            <c:bubble3D val="0"/>
            <c:spPr>
              <a:solidFill>
                <a:schemeClr val="bg1">
                  <a:lumMod val="95000"/>
                  <a:lumOff val="5000"/>
                </a:schemeClr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effectLst>
                <a:outerShdw blurRad="50800" dist="50800" dir="5400000" sx="13000" sy="13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95250" h="107950"/>
                <a:bevelB w="57150" h="165100"/>
              </a:sp3d>
            </c:spPr>
            <c:extLst>
              <c:ext xmlns:c16="http://schemas.microsoft.com/office/drawing/2014/chart" uri="{C3380CC4-5D6E-409C-BE32-E72D297353CC}">
                <c16:uniqueId val="{00000007-A352-4B1C-B66B-E548D825063D}"/>
              </c:ext>
            </c:extLst>
          </c:dPt>
          <c:dPt>
            <c:idx val="4"/>
            <c:bubble3D val="0"/>
            <c:spPr>
              <a:solidFill>
                <a:srgbClr val="F7816D"/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effectLst>
                <a:outerShdw blurRad="50800" dist="50800" dir="5400000" sx="13000" sy="13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95250" h="107950"/>
                <a:bevelB w="57150" h="165100"/>
              </a:sp3d>
            </c:spPr>
            <c:extLst>
              <c:ext xmlns:c16="http://schemas.microsoft.com/office/drawing/2014/chart" uri="{C3380CC4-5D6E-409C-BE32-E72D297353CC}">
                <c16:uniqueId val="{00000009-A352-4B1C-B66B-E548D825063D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effectLst>
                <a:outerShdw blurRad="50800" dist="50800" dir="5400000" sx="13000" sy="13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95250" h="107950"/>
                <a:bevelB w="57150" h="165100"/>
              </a:sp3d>
            </c:spPr>
            <c:extLst>
              <c:ext xmlns:c16="http://schemas.microsoft.com/office/drawing/2014/chart" uri="{C3380CC4-5D6E-409C-BE32-E72D297353CC}">
                <c16:uniqueId val="{0000000B-A352-4B1C-B66B-E548D825063D}"/>
              </c:ext>
            </c:extLst>
          </c:dPt>
          <c:dPt>
            <c:idx val="6"/>
            <c:bubble3D val="0"/>
            <c:spPr>
              <a:solidFill>
                <a:srgbClr val="00B050"/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effectLst>
                <a:outerShdw blurRad="50800" dist="50800" dir="5400000" sx="13000" sy="13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95250" h="107950"/>
                <a:bevelB w="57150" h="165100"/>
              </a:sp3d>
            </c:spPr>
            <c:extLst>
              <c:ext xmlns:c16="http://schemas.microsoft.com/office/drawing/2014/chart" uri="{C3380CC4-5D6E-409C-BE32-E72D297353CC}">
                <c16:uniqueId val="{0000000D-A352-4B1C-B66B-E548D825063D}"/>
              </c:ext>
            </c:extLst>
          </c:dPt>
          <c:dPt>
            <c:idx val="7"/>
            <c:bubble3D val="0"/>
            <c:spPr>
              <a:solidFill>
                <a:srgbClr val="00B0F0"/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effectLst>
                <a:outerShdw blurRad="50800" dist="50800" dir="5400000" sx="13000" sy="13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95250" h="107950"/>
                <a:bevelB w="57150" h="165100"/>
              </a:sp3d>
            </c:spPr>
            <c:extLst>
              <c:ext xmlns:c16="http://schemas.microsoft.com/office/drawing/2014/chart" uri="{C3380CC4-5D6E-409C-BE32-E72D297353CC}">
                <c16:uniqueId val="{0000000F-A352-4B1C-B66B-E548D825063D}"/>
              </c:ext>
            </c:extLst>
          </c:dPt>
          <c:dPt>
            <c:idx val="8"/>
            <c:bubble3D val="0"/>
            <c:explosion val="35"/>
            <c:spPr>
              <a:solidFill>
                <a:schemeClr val="accent6"/>
              </a:solidFill>
              <a:ln>
                <a:solidFill>
                  <a:schemeClr val="bg1">
                    <a:lumMod val="85000"/>
                    <a:lumOff val="15000"/>
                  </a:schemeClr>
                </a:solidFill>
              </a:ln>
              <a:effectLst>
                <a:outerShdw blurRad="50800" dist="50800" dir="5400000" sx="13000" sy="13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 w="95250" h="107950"/>
                <a:bevelB w="57150" h="165100"/>
              </a:sp3d>
            </c:spPr>
            <c:extLst>
              <c:ext xmlns:c16="http://schemas.microsoft.com/office/drawing/2014/chart" uri="{C3380CC4-5D6E-409C-BE32-E72D297353CC}">
                <c16:uniqueId val="{00000011-A352-4B1C-B66B-E548D825063D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10,4%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52-4B1C-B66B-E548D825063D}"/>
                </c:ext>
              </c:extLst>
            </c:dLbl>
            <c:dLbl>
              <c:idx val="1"/>
              <c:layout>
                <c:manualLayout>
                  <c:x val="4.2631944444444445E-2"/>
                  <c:y val="3.284181058936227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352-4B1C-B66B-E548D825063D}"/>
                </c:ext>
              </c:extLst>
            </c:dLbl>
            <c:dLbl>
              <c:idx val="2"/>
              <c:layout>
                <c:manualLayout>
                  <c:x val="4.3077537182852142E-2"/>
                  <c:y val="3.199548003682933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9,7%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352-4B1C-B66B-E548D825063D}"/>
                </c:ext>
              </c:extLst>
            </c:dLbl>
            <c:dLbl>
              <c:idx val="3"/>
              <c:layout>
                <c:manualLayout>
                  <c:x val="2.2804539061394647E-3"/>
                  <c:y val="-1.30316040833718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0,1%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352-4B1C-B66B-E548D825063D}"/>
                </c:ext>
              </c:extLst>
            </c:dLbl>
            <c:dLbl>
              <c:idx val="4"/>
              <c:layout>
                <c:manualLayout>
                  <c:x val="-9.51425328498179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21,3%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352-4B1C-B66B-E548D825063D}"/>
                </c:ext>
              </c:extLst>
            </c:dLbl>
            <c:dLbl>
              <c:idx val="5"/>
              <c:layout>
                <c:manualLayout>
                  <c:x val="-9.822950389906538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6,9%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352-4B1C-B66B-E548D825063D}"/>
                </c:ext>
              </c:extLst>
            </c:dLbl>
            <c:dLbl>
              <c:idx val="6"/>
              <c:layout>
                <c:manualLayout>
                  <c:x val="-9.0526793525809279E-2"/>
                  <c:y val="2.47920378497092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38,8%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352-4B1C-B66B-E548D825063D}"/>
                </c:ext>
              </c:extLst>
            </c:dLbl>
            <c:dLbl>
              <c:idx val="7"/>
              <c:layout>
                <c:manualLayout>
                  <c:x val="-0.1043738608653678"/>
                  <c:y val="-8.1858219569790996E-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6,7%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352-4B1C-B66B-E548D825063D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73,7%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352-4B1C-B66B-E548D82506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Общегосударственная деятельность 7 424,0 тыс. руб.</c:v>
                </c:pt>
                <c:pt idx="1">
                  <c:v>Национальная экономика 4 309,5 тыс. руб.</c:v>
                </c:pt>
                <c:pt idx="2">
                  <c:v>Жилищно-коммунальные услуги и жилищное строительство  6 937,8 тыс.руб.</c:v>
                </c:pt>
                <c:pt idx="3">
                  <c:v>Прочие расходы 109,3 тыс.руб.</c:v>
                </c:pt>
                <c:pt idx="4">
                  <c:v>Здравоохранение 15 136,1 тыс. руб.</c:v>
                </c:pt>
                <c:pt idx="5">
                  <c:v>Физическая культура, спорт, культура и средства массовой информации 4 876,8 тыс. руб.</c:v>
                </c:pt>
                <c:pt idx="6">
                  <c:v>Образование 27 608,1 тыс. руб.</c:v>
                </c:pt>
                <c:pt idx="7">
                  <c:v>Социальная политика 4 775,6 тыс. руб.</c:v>
                </c:pt>
              </c:strCache>
            </c:strRef>
          </c:cat>
          <c:val>
            <c:numRef>
              <c:f>Лист1!$B$2:$B$9</c:f>
              <c:numCache>
                <c:formatCode>0.00%</c:formatCode>
                <c:ptCount val="8"/>
                <c:pt idx="0">
                  <c:v>0.104</c:v>
                </c:pt>
                <c:pt idx="1">
                  <c:v>6.0999999999999999E-2</c:v>
                </c:pt>
                <c:pt idx="2">
                  <c:v>9.7000000000000003E-2</c:v>
                </c:pt>
                <c:pt idx="3">
                  <c:v>1E-3</c:v>
                </c:pt>
                <c:pt idx="4">
                  <c:v>0.21299999999999999</c:v>
                </c:pt>
                <c:pt idx="5">
                  <c:v>6.9000000000000006E-2</c:v>
                </c:pt>
                <c:pt idx="6">
                  <c:v>0.38800000000000001</c:v>
                </c:pt>
                <c:pt idx="7">
                  <c:v>6.7000000000000004E-2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352-4B1C-B66B-E548D82506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56"/>
        <c:splitType val="pos"/>
        <c:splitPos val="4"/>
        <c:secondPieSize val="73"/>
        <c:serLines>
          <c:spPr>
            <a:ln>
              <a:solidFill>
                <a:srgbClr val="C00000"/>
              </a:solidFill>
            </a:ln>
          </c:spPr>
        </c:serLines>
      </c:ofPieChart>
      <c:spPr>
        <a:solidFill>
          <a:schemeClr val="bg1"/>
        </a:solidFill>
      </c:spPr>
    </c:plotArea>
    <c:legend>
      <c:legendPos val="tr"/>
      <c:layout>
        <c:manualLayout>
          <c:xMode val="edge"/>
          <c:yMode val="edge"/>
          <c:x val="0.67314140419947499"/>
          <c:y val="2.679027224823121E-2"/>
          <c:w val="0.32685859580052495"/>
          <c:h val="0.97320972775176884"/>
        </c:manualLayout>
      </c:layout>
      <c:overlay val="0"/>
      <c:txPr>
        <a:bodyPr/>
        <a:lstStyle/>
        <a:p>
          <a:pPr>
            <a:defRPr sz="1400" b="1" spc="-100" baseline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defRPr>
          </a:pPr>
          <a:endParaRPr lang="LID4096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LID4096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pPr>
            <a:r>
              <a:rPr lang="ru-RU" dirty="0"/>
              <a:t>Жилищно-коммунальные услуги и жилищное строительство</a:t>
            </a:r>
          </a:p>
        </c:rich>
      </c:tx>
      <c:layout>
        <c:manualLayout>
          <c:xMode val="edge"/>
          <c:yMode val="edge"/>
          <c:x val="3.9861111111111173E-3"/>
          <c:y val="2.1877660238788059E-2"/>
        </c:manualLayout>
      </c:layout>
      <c:overlay val="0"/>
      <c:spPr>
        <a:ln>
          <a:solidFill>
            <a:schemeClr val="bg1"/>
          </a:solidFill>
        </a:ln>
      </c:spPr>
    </c:title>
    <c:autoTitleDeleted val="0"/>
    <c:view3D>
      <c:rotX val="30"/>
      <c:rotY val="21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1563867016622922E-3"/>
          <c:y val="0.25255117348381639"/>
          <c:w val="0.5165626640419948"/>
          <c:h val="0.4719898478469022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Жилищно-коммунальные услуги и жилищное строительство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25C4-410A-BFAE-0F559BF7F611}"/>
              </c:ext>
            </c:extLst>
          </c:dPt>
          <c:dPt>
            <c:idx val="1"/>
            <c:bubble3D val="0"/>
            <c:spPr>
              <a:solidFill>
                <a:srgbClr val="C34545"/>
              </a:solidFill>
            </c:spPr>
            <c:extLst>
              <c:ext xmlns:c16="http://schemas.microsoft.com/office/drawing/2014/chart" uri="{C3380CC4-5D6E-409C-BE32-E72D297353CC}">
                <c16:uniqueId val="{00000003-25C4-410A-BFAE-0F559BF7F611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4-25C4-410A-BFAE-0F559BF7F611}"/>
              </c:ext>
            </c:extLst>
          </c:dPt>
          <c:dPt>
            <c:idx val="3"/>
            <c:bubble3D val="0"/>
            <c:spPr>
              <a:solidFill>
                <a:srgbClr val="E3DB33"/>
              </a:solidFill>
            </c:spPr>
            <c:extLst>
              <c:ext xmlns:c16="http://schemas.microsoft.com/office/drawing/2014/chart" uri="{C3380CC4-5D6E-409C-BE32-E72D297353CC}">
                <c16:uniqueId val="{00000006-25C4-410A-BFAE-0F559BF7F611}"/>
              </c:ext>
            </c:extLst>
          </c:dPt>
          <c:dPt>
            <c:idx val="4"/>
            <c:bubble3D val="0"/>
            <c:spPr>
              <a:solidFill>
                <a:srgbClr val="C259DF"/>
              </a:solidFill>
            </c:spPr>
            <c:extLst>
              <c:ext xmlns:c16="http://schemas.microsoft.com/office/drawing/2014/chart" uri="{C3380CC4-5D6E-409C-BE32-E72D297353CC}">
                <c16:uniqueId val="{00000008-25C4-410A-BFAE-0F559BF7F611}"/>
              </c:ext>
            </c:extLst>
          </c:dPt>
          <c:dPt>
            <c:idx val="5"/>
            <c:bubble3D val="0"/>
            <c:spPr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A-25C4-410A-BFAE-0F559BF7F611}"/>
              </c:ext>
            </c:extLst>
          </c:dPt>
          <c:dLbls>
            <c:dLbl>
              <c:idx val="0"/>
              <c:layout>
                <c:manualLayout>
                  <c:x val="9.3754374453193217E-3"/>
                  <c:y val="-4.8927291232714283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dirty="0"/>
                      <a:t>44,1 %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5C4-410A-BFAE-0F559BF7F611}"/>
                </c:ext>
              </c:extLst>
            </c:dLbl>
            <c:dLbl>
              <c:idx val="1"/>
              <c:layout>
                <c:manualLayout>
                  <c:x val="-7.1094706911636052E-2"/>
                  <c:y val="-0.13688984081274649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dirty="0"/>
                      <a:t>46,8 %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900043744531933E-2"/>
                      <c:h val="0.140491041500083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5C4-410A-BFAE-0F559BF7F611}"/>
                </c:ext>
              </c:extLst>
            </c:dLbl>
            <c:dLbl>
              <c:idx val="2"/>
              <c:layout>
                <c:manualLayout>
                  <c:x val="3.2834426946631648E-2"/>
                  <c:y val="3.0822235397307784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dirty="0"/>
                      <a:t>6,8%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5C4-410A-BFAE-0F559BF7F611}"/>
                </c:ext>
              </c:extLst>
            </c:dLbl>
            <c:dLbl>
              <c:idx val="3"/>
              <c:layout>
                <c:manualLayout>
                  <c:x val="-1.6793416447944007E-2"/>
                  <c:y val="9.3272906584974755E-3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dirty="0"/>
                      <a:t>2,3 %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5C4-410A-BFAE-0F559BF7F611}"/>
                </c:ext>
              </c:extLst>
            </c:dLbl>
            <c:dLbl>
              <c:idx val="4"/>
              <c:layout>
                <c:manualLayout>
                  <c:x val="5.1839230604428972E-2"/>
                  <c:y val="-0.17984716072507217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dirty="0"/>
                      <a:t>6,0%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5C4-410A-BFAE-0F559BF7F611}"/>
                </c:ext>
              </c:extLst>
            </c:dLbl>
            <c:dLbl>
              <c:idx val="5"/>
              <c:layout>
                <c:manualLayout>
                  <c:x val="3.5325639495662922E-3"/>
                  <c:y val="-2.76214828033235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5C4-410A-BFAE-0F559BF7F6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tx1"/>
                    </a:solidFill>
                  </a:defRPr>
                </a:pPr>
                <a:endParaRPr lang="LID4096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>
                  <a:solidFill>
                    <a:schemeClr val="bg1"/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Жилищно-коммунальное хозяйство  3057,9 тыс. руб.</c:v>
                </c:pt>
                <c:pt idx="1">
                  <c:v>Благоустройство населенных пунктов 3252,1 тыс.руб.</c:v>
                </c:pt>
                <c:pt idx="2">
                  <c:v>Другие вопросы в области жилищно-коммунальных услуг 471,1 тыс. руб</c:v>
                </c:pt>
                <c:pt idx="3">
                  <c:v>Жилищное строительство 156,7 тыс.руб.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0.441</c:v>
                </c:pt>
                <c:pt idx="1">
                  <c:v>0.46800000000000003</c:v>
                </c:pt>
                <c:pt idx="2">
                  <c:v>6.8000000000000005E-2</c:v>
                </c:pt>
                <c:pt idx="3">
                  <c:v>2.3E-2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5C4-410A-BFAE-0F559BF7F6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45458737970253721"/>
          <c:y val="0.23278605686756124"/>
          <c:w val="0.54401552930883634"/>
          <c:h val="0.68334957888375125"/>
        </c:manualLayout>
      </c:layout>
      <c:overlay val="0"/>
      <c:txPr>
        <a:bodyPr/>
        <a:lstStyle/>
        <a:p>
          <a:pPr>
            <a:defRPr sz="1800" b="1" spc="-100" baseline="0">
              <a:solidFill>
                <a:srgbClr val="C00000"/>
              </a:solidFill>
              <a:latin typeface="Cambria" panose="02040503050406030204" pitchFamily="18" charset="0"/>
              <a:ea typeface="Cambria" panose="02040503050406030204" pitchFamily="18" charset="0"/>
            </a:defRPr>
          </a:pPr>
          <a:endParaRPr lang="LID4096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LID4096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736719008133294E-2"/>
          <c:y val="4.7747910175421966E-2"/>
          <c:w val="0.34658301160066496"/>
          <c:h val="0.85550238883448071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0000"/>
            </a:solidFill>
            <a:scene3d>
              <a:camera prst="orthographicFront"/>
              <a:lightRig rig="threePt" dir="t"/>
            </a:scene3d>
            <a:sp3d>
              <a:bevelT w="69850"/>
              <a:bevelB h="6350"/>
            </a:sp3d>
          </c:spPr>
          <c:explosion val="25"/>
          <c:dPt>
            <c:idx val="0"/>
            <c:bubble3D val="0"/>
            <c:explosion val="31"/>
            <c:spPr>
              <a:solidFill>
                <a:schemeClr val="accent3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 w="69850"/>
                <a:bevelB h="6350"/>
              </a:sp3d>
            </c:spPr>
            <c:extLst>
              <c:ext xmlns:c16="http://schemas.microsoft.com/office/drawing/2014/chart" uri="{C3380CC4-5D6E-409C-BE32-E72D297353CC}">
                <c16:uniqueId val="{00000001-5FF8-471D-A8B7-5C7E517747F3}"/>
              </c:ext>
            </c:extLst>
          </c:dPt>
          <c:dPt>
            <c:idx val="1"/>
            <c:bubble3D val="0"/>
            <c:explosion val="0"/>
            <c:extLst>
              <c:ext xmlns:c16="http://schemas.microsoft.com/office/drawing/2014/chart" uri="{C3380CC4-5D6E-409C-BE32-E72D297353CC}">
                <c16:uniqueId val="{00000002-5FF8-471D-A8B7-5C7E517747F3}"/>
              </c:ext>
            </c:extLst>
          </c:dPt>
          <c:dPt>
            <c:idx val="2"/>
            <c:bubble3D val="0"/>
            <c:explosion val="21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>
                <a:bevelT w="69850"/>
                <a:bevelB h="6350"/>
              </a:sp3d>
            </c:spPr>
            <c:extLst>
              <c:ext xmlns:c16="http://schemas.microsoft.com/office/drawing/2014/chart" uri="{C3380CC4-5D6E-409C-BE32-E72D297353CC}">
                <c16:uniqueId val="{00000004-5FF8-471D-A8B7-5C7E517747F3}"/>
              </c:ext>
            </c:extLst>
          </c:dPt>
          <c:dPt>
            <c:idx val="3"/>
            <c:bubble3D val="0"/>
            <c:explosion val="14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 w="69850"/>
                <a:bevelB h="6350"/>
              </a:sp3d>
            </c:spPr>
            <c:extLst>
              <c:ext xmlns:c16="http://schemas.microsoft.com/office/drawing/2014/chart" uri="{C3380CC4-5D6E-409C-BE32-E72D297353CC}">
                <c16:uniqueId val="{00000006-5FF8-471D-A8B7-5C7E517747F3}"/>
              </c:ext>
            </c:extLst>
          </c:dPt>
          <c:dLbls>
            <c:dLbl>
              <c:idx val="0"/>
              <c:layout>
                <c:manualLayout>
                  <c:x val="-7.9842587224454489E-2"/>
                  <c:y val="-6.091647840117232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65,4 %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FF8-471D-A8B7-5C7E517747F3}"/>
                </c:ext>
              </c:extLst>
            </c:dLbl>
            <c:dLbl>
              <c:idx val="1"/>
              <c:layout>
                <c:manualLayout>
                  <c:x val="-4.8330769835710587E-2"/>
                  <c:y val="0.1934994019801946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16,8 %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FF8-471D-A8B7-5C7E517747F3}"/>
                </c:ext>
              </c:extLst>
            </c:dLbl>
            <c:dLbl>
              <c:idx val="2"/>
              <c:layout>
                <c:manualLayout>
                  <c:x val="-6.3874069779563586E-2"/>
                  <c:y val="-6.449980066006488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17,6 %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FF8-471D-A8B7-5C7E517747F3}"/>
                </c:ext>
              </c:extLst>
            </c:dLbl>
            <c:dLbl>
              <c:idx val="3"/>
              <c:layout>
                <c:manualLayout>
                  <c:x val="5.9519019567320593E-2"/>
                  <c:y val="-6.8083122918957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FF8-471D-A8B7-5C7E517747F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Сельское хозяйство, рыбохозяйственная деятельность 2 819,7 тыс. руб.</c:v>
                </c:pt>
                <c:pt idx="1">
                  <c:v>Транспорт 758,5 тыс. руб.</c:v>
                </c:pt>
                <c:pt idx="2">
                  <c:v>Топливо и энергетика 725,3 тыс. руб.</c:v>
                </c:pt>
                <c:pt idx="3">
                  <c:v>Прочие 6,0 тыс. руб.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0.65400000000000003</c:v>
                </c:pt>
                <c:pt idx="1">
                  <c:v>0.17599999999999999</c:v>
                </c:pt>
                <c:pt idx="2">
                  <c:v>0.16800000000000001</c:v>
                </c:pt>
                <c:pt idx="3">
                  <c:v>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FF8-471D-A8B7-5C7E517747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0"/>
      </c:doughnutChart>
      <c:spPr>
        <a:solidFill>
          <a:schemeClr val="bg1"/>
        </a:solidFill>
        <a:scene3d>
          <a:camera prst="orthographicFront"/>
          <a:lightRig rig="threePt" dir="t"/>
        </a:scene3d>
        <a:sp3d>
          <a:bevelT h="6350"/>
        </a:sp3d>
      </c:spPr>
    </c:plotArea>
    <c:legend>
      <c:legendPos val="r"/>
      <c:layout>
        <c:manualLayout>
          <c:xMode val="edge"/>
          <c:yMode val="edge"/>
          <c:x val="0.42713898119715649"/>
          <c:y val="0.24660649506785315"/>
          <c:w val="0.55544081795387168"/>
          <c:h val="0.67161955162198939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b="1">
              <a:solidFill>
                <a:srgbClr val="C00000"/>
              </a:solidFill>
            </a:defRPr>
          </a:pPr>
          <a:endParaRPr lang="LID4096"/>
        </a:p>
      </c:txPr>
    </c:legend>
    <c:plotVisOnly val="1"/>
    <c:dispBlanksAs val="gap"/>
    <c:showDLblsOverMax val="0"/>
  </c:chart>
  <c:txPr>
    <a:bodyPr/>
    <a:lstStyle/>
    <a:p>
      <a:pPr>
        <a:defRPr sz="1800">
          <a:solidFill>
            <a:schemeClr val="accent6">
              <a:lumMod val="25000"/>
            </a:schemeClr>
          </a:solidFill>
          <a:latin typeface="Cambria" panose="02040503050406030204" pitchFamily="18" charset="0"/>
          <a:ea typeface="Cambria" panose="02040503050406030204" pitchFamily="18" charset="0"/>
        </a:defRPr>
      </a:pPr>
      <a:endParaRPr lang="LID4096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2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0186681835262869E-2"/>
          <c:y val="0.25336661568905716"/>
          <c:w val="0.67366469816272978"/>
          <c:h val="0.3905493186335650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"/>
          <c:dPt>
            <c:idx val="0"/>
            <c:bubble3D val="0"/>
            <c:explosion val="49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1-DED6-466A-9F5B-56C1F567C48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3-DED6-466A-9F5B-56C1F567C48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5-DED6-466A-9F5B-56C1F567C482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7-DED6-466A-9F5B-56C1F567C482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9-DED6-466A-9F5B-56C1F567C482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B-DED6-466A-9F5B-56C1F567C482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D-DED6-466A-9F5B-56C1F567C482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0F-DED6-466A-9F5B-56C1F567C482}"/>
              </c:ext>
            </c:extLst>
          </c:dPt>
          <c:dPt>
            <c:idx val="8"/>
            <c:bubble3D val="0"/>
            <c:explosion val="13"/>
            <c:spPr>
              <a:gradFill rotWithShape="1">
                <a:gsLst>
                  <a:gs pos="0">
                    <a:schemeClr val="accent6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46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/>
              </a:scene3d>
              <a:sp3d prstMaterial="plastic">
                <a:bevelT w="25400" h="25400"/>
              </a:sp3d>
            </c:spPr>
            <c:extLst>
              <c:ext xmlns:c16="http://schemas.microsoft.com/office/drawing/2014/chart" uri="{C3380CC4-5D6E-409C-BE32-E72D297353CC}">
                <c16:uniqueId val="{00000011-DED6-466A-9F5B-56C1F567C482}"/>
              </c:ext>
            </c:extLst>
          </c:dPt>
          <c:dLbls>
            <c:dLbl>
              <c:idx val="0"/>
              <c:layout>
                <c:manualLayout>
                  <c:x val="1.3243384493371384E-2"/>
                  <c:y val="7.5922922744485935E-2"/>
                </c:manualLayout>
              </c:layout>
              <c:tx>
                <c:rich>
                  <a:bodyPr/>
                  <a:lstStyle/>
                  <a:p>
                    <a:fld id="{D5FBD390-3285-4738-A823-C2189A0C0398}" type="PERCENTAGE">
                      <a:rPr lang="en-US" smtClean="0"/>
                      <a:pPr/>
                      <a:t>[ПРОЦЕНТ]</a:t>
                    </a:fld>
                    <a:endParaRPr lang="LID4096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ED6-466A-9F5B-56C1F567C482}"/>
                </c:ext>
              </c:extLst>
            </c:dLbl>
            <c:dLbl>
              <c:idx val="1"/>
              <c:layout>
                <c:manualLayout>
                  <c:x val="-8.7747068806066442E-4"/>
                  <c:y val="-9.03884802355254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ED6-466A-9F5B-56C1F567C482}"/>
                </c:ext>
              </c:extLst>
            </c:dLbl>
            <c:dLbl>
              <c:idx val="2"/>
              <c:layout>
                <c:manualLayout>
                  <c:x val="3.7314918245727829E-2"/>
                  <c:y val="-6.68689978272080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ED6-466A-9F5B-56C1F567C482}"/>
                </c:ext>
              </c:extLst>
            </c:dLbl>
            <c:dLbl>
              <c:idx val="3"/>
              <c:layout>
                <c:manualLayout>
                  <c:x val="1.6940911110996718E-2"/>
                  <c:y val="-1.71594930739498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ED6-466A-9F5B-56C1F567C482}"/>
                </c:ext>
              </c:extLst>
            </c:dLbl>
            <c:dLbl>
              <c:idx val="4"/>
              <c:layout>
                <c:manualLayout>
                  <c:x val="3.2079050006606234E-2"/>
                  <c:y val="2.76543431601122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ED6-466A-9F5B-56C1F567C482}"/>
                </c:ext>
              </c:extLst>
            </c:dLbl>
            <c:dLbl>
              <c:idx val="5"/>
              <c:layout>
                <c:manualLayout>
                  <c:x val="2.0030397249061829E-2"/>
                  <c:y val="3.474539108053440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ED6-466A-9F5B-56C1F567C482}"/>
                </c:ext>
              </c:extLst>
            </c:dLbl>
            <c:dLbl>
              <c:idx val="6"/>
              <c:layout>
                <c:manualLayout>
                  <c:x val="-1.6631833804349183E-2"/>
                  <c:y val="4.353834008382645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ED6-466A-9F5B-56C1F567C482}"/>
                </c:ext>
              </c:extLst>
            </c:dLbl>
            <c:dLbl>
              <c:idx val="7"/>
              <c:layout>
                <c:manualLayout>
                  <c:x val="-2.7347145280094354E-2"/>
                  <c:y val="4.313802428663961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ED6-466A-9F5B-56C1F567C482}"/>
                </c:ext>
              </c:extLst>
            </c:dLbl>
            <c:dLbl>
              <c:idx val="8"/>
              <c:layout>
                <c:manualLayout>
                  <c:x val="-3.1033313428840581E-2"/>
                  <c:y val="-1.915654459953194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ED6-466A-9F5B-56C1F567C482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Schoolbook" panose="02040604050505020304" pitchFamily="18" charset="0"/>
                    <a:ea typeface="+mn-ea"/>
                    <a:cs typeface="+mn-cs"/>
                  </a:defRPr>
                </a:pPr>
                <a:endParaRPr lang="LID4096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Заработная плата  и взносы на социальное страхование  45301,6 тыс. руб.</c:v>
                </c:pt>
                <c:pt idx="1">
                  <c:v>Лекарственные средства 1217,2 тыс. руб.</c:v>
                </c:pt>
                <c:pt idx="2">
                  <c:v>Продукты питания 1786,3 тыс. руб.</c:v>
                </c:pt>
                <c:pt idx="3">
                  <c:v>Оплата транспортных услуг 1024,2 тыс.руб.</c:v>
                </c:pt>
                <c:pt idx="4">
                  <c:v>Оплата комунальных услуг 4535,7 тыс.руб.</c:v>
                </c:pt>
                <c:pt idx="5">
                  <c:v>Субсидии 5550,6 тыс. руб.</c:v>
                </c:pt>
                <c:pt idx="6">
                  <c:v>Трансферты населению 2138,7 тыс.руб.</c:v>
                </c:pt>
                <c:pt idx="7">
                  <c:v>Капитальные расходы 3193,6 тыс.руб.</c:v>
                </c:pt>
                <c:pt idx="8">
                  <c:v>Прочие  6429,3 тыс.руб.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63.7</c:v>
                </c:pt>
                <c:pt idx="1">
                  <c:v>1.7</c:v>
                </c:pt>
                <c:pt idx="2">
                  <c:v>2.5</c:v>
                </c:pt>
                <c:pt idx="3">
                  <c:v>1.4</c:v>
                </c:pt>
                <c:pt idx="4">
                  <c:v>6.4</c:v>
                </c:pt>
                <c:pt idx="5">
                  <c:v>7.8</c:v>
                </c:pt>
                <c:pt idx="6">
                  <c:v>3</c:v>
                </c:pt>
                <c:pt idx="7">
                  <c:v>4.5</c:v>
                </c:pt>
                <c:pt idx="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DED6-466A-9F5B-56C1F567C48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380" b="0" i="0" u="none" strike="noStrike" kern="1200" baseline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 Math" panose="02040503050406030204" pitchFamily="18" charset="0"/>
                <a:cs typeface="+mn-cs"/>
              </a:defRPr>
            </a:pPr>
            <a:endParaRPr lang="LID4096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380" b="0" i="0" u="none" strike="noStrike" kern="1200" baseline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+mn-ea"/>
                <a:cs typeface="+mn-cs"/>
              </a:defRPr>
            </a:pPr>
            <a:endParaRPr lang="LID4096"/>
          </a:p>
        </c:txPr>
      </c:legendEntry>
      <c:layout>
        <c:manualLayout>
          <c:xMode val="edge"/>
          <c:yMode val="edge"/>
          <c:x val="0.57792694663167099"/>
          <c:y val="0.17433502316028862"/>
          <c:w val="0.42207305336832895"/>
          <c:h val="0.695306130094271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80" b="0" i="0" u="none" strike="noStrike" kern="1200" baseline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+mn-ea"/>
              <a:cs typeface="+mn-cs"/>
            </a:defRPr>
          </a:pPr>
          <a:endParaRPr lang="LID4096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ID4096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D74683-EB48-4AA1-B773-9DB46950F536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FA376C24-9F2F-464C-8EB6-9403A79C01F0}">
      <dgm:prSet phldrT="[Текст]"/>
      <dgm:spPr>
        <a:solidFill>
          <a:srgbClr val="FFFF00"/>
        </a:solidFill>
        <a:scene3d>
          <a:camera prst="orthographicFront"/>
          <a:lightRig rig="threePt" dir="t"/>
        </a:scene3d>
        <a:sp3d>
          <a:bevelT w="95250"/>
        </a:sp3d>
      </dgm:spPr>
      <dgm:t>
        <a:bodyPr/>
        <a:lstStyle/>
        <a:p>
          <a:r>
            <a:rPr lang="ru-RU" dirty="0">
              <a:latin typeface="Cambria" panose="02040503050406030204" pitchFamily="18" charset="0"/>
              <a:ea typeface="Cambria" panose="02040503050406030204" pitchFamily="18" charset="0"/>
            </a:rPr>
            <a:t>45,7%</a:t>
          </a:r>
        </a:p>
      </dgm:t>
    </dgm:pt>
    <dgm:pt modelId="{BE953D83-0478-4D22-A7FA-E60AB2204C5E}" type="parTrans" cxnId="{91238950-FEDC-40BB-920E-B04CD0612ED6}">
      <dgm:prSet/>
      <dgm:spPr/>
      <dgm:t>
        <a:bodyPr/>
        <a:lstStyle/>
        <a:p>
          <a:endParaRPr lang="ru-RU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A680EA0-FD6C-4876-B425-06E627429DA9}" type="sibTrans" cxnId="{91238950-FEDC-40BB-920E-B04CD0612ED6}">
      <dgm:prSet/>
      <dgm:spPr/>
      <dgm:t>
        <a:bodyPr/>
        <a:lstStyle/>
        <a:p>
          <a:endParaRPr lang="ru-RU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7DC0D30-54B9-49EF-AB81-E0704DC781A7}">
      <dgm:prSet phldrT="[Текст]"/>
      <dgm:spPr>
        <a:solidFill>
          <a:schemeClr val="accent6">
            <a:lumMod val="75000"/>
          </a:schemeClr>
        </a:solidFill>
        <a:scene3d>
          <a:camera prst="orthographicFront"/>
          <a:lightRig rig="threePt" dir="t"/>
        </a:scene3d>
        <a:sp3d>
          <a:bevelT w="63500"/>
        </a:sp3d>
      </dgm:spPr>
      <dgm:t>
        <a:bodyPr/>
        <a:lstStyle/>
        <a:p>
          <a:r>
            <a:rPr lang="ru-RU" dirty="0">
              <a:latin typeface="Cambria" panose="02040503050406030204" pitchFamily="18" charset="0"/>
              <a:ea typeface="Cambria" panose="02040503050406030204" pitchFamily="18" charset="0"/>
            </a:rPr>
            <a:t>48,6%</a:t>
          </a:r>
        </a:p>
      </dgm:t>
    </dgm:pt>
    <dgm:pt modelId="{FEBA4356-8B59-4786-9ADF-9C2D7D5138D1}" type="parTrans" cxnId="{8E69CEF3-8DCB-44A1-B81C-17608384B610}">
      <dgm:prSet/>
      <dgm:spPr/>
      <dgm:t>
        <a:bodyPr/>
        <a:lstStyle/>
        <a:p>
          <a:endParaRPr lang="ru-RU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B6803B7-94C7-4D14-A7AA-B5A95657C2AA}" type="sibTrans" cxnId="{8E69CEF3-8DCB-44A1-B81C-17608384B610}">
      <dgm:prSet/>
      <dgm:spPr/>
      <dgm:t>
        <a:bodyPr/>
        <a:lstStyle/>
        <a:p>
          <a:endParaRPr lang="ru-RU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B6626DE-43F9-46F8-AF01-BED5596A5C9B}">
      <dgm:prSet phldrT="[Текст]" custT="1"/>
      <dgm:spPr/>
      <dgm:t>
        <a:bodyPr/>
        <a:lstStyle/>
        <a:p>
          <a:r>
            <a:rPr lang="ru-RU" sz="2200" b="1" dirty="0">
              <a:latin typeface="Cambria" panose="02040503050406030204" pitchFamily="18" charset="0"/>
              <a:ea typeface="Cambria" panose="02040503050406030204" pitchFamily="18" charset="0"/>
            </a:rPr>
            <a:t>5,7%</a:t>
          </a:r>
        </a:p>
      </dgm:t>
    </dgm:pt>
    <dgm:pt modelId="{383DB1FC-C869-4408-B9EF-76027745A97E}" type="parTrans" cxnId="{B5A4A486-20B0-46A1-BC5A-33B37BA11B2D}">
      <dgm:prSet/>
      <dgm:spPr/>
      <dgm:t>
        <a:bodyPr/>
        <a:lstStyle/>
        <a:p>
          <a:endParaRPr lang="ru-RU"/>
        </a:p>
      </dgm:t>
    </dgm:pt>
    <dgm:pt modelId="{EABD0AAE-5D81-4CBC-8453-D3AEE92AEB07}" type="sibTrans" cxnId="{B5A4A486-20B0-46A1-BC5A-33B37BA11B2D}">
      <dgm:prSet/>
      <dgm:spPr/>
      <dgm:t>
        <a:bodyPr/>
        <a:lstStyle/>
        <a:p>
          <a:endParaRPr lang="ru-RU"/>
        </a:p>
      </dgm:t>
    </dgm:pt>
    <dgm:pt modelId="{C6EAB7BF-A272-42B6-9E23-ACB70B0D4AF1}" type="pres">
      <dgm:prSet presAssocID="{C2D74683-EB48-4AA1-B773-9DB46950F536}" presName="Name0" presStyleCnt="0">
        <dgm:presLayoutVars>
          <dgm:dir/>
          <dgm:animLvl val="lvl"/>
          <dgm:resizeHandles val="exact"/>
        </dgm:presLayoutVars>
      </dgm:prSet>
      <dgm:spPr/>
    </dgm:pt>
    <dgm:pt modelId="{441E462C-10A8-4E4F-99D3-82E6C4486166}" type="pres">
      <dgm:prSet presAssocID="{7B6626DE-43F9-46F8-AF01-BED5596A5C9B}" presName="Name8" presStyleCnt="0"/>
      <dgm:spPr/>
    </dgm:pt>
    <dgm:pt modelId="{1AA04D84-DF2D-462F-831E-365FEFED6AB3}" type="pres">
      <dgm:prSet presAssocID="{7B6626DE-43F9-46F8-AF01-BED5596A5C9B}" presName="level" presStyleLbl="node1" presStyleIdx="0" presStyleCnt="3">
        <dgm:presLayoutVars>
          <dgm:chMax val="1"/>
          <dgm:bulletEnabled val="1"/>
        </dgm:presLayoutVars>
      </dgm:prSet>
      <dgm:spPr/>
    </dgm:pt>
    <dgm:pt modelId="{4E702035-E071-4DBA-BAFD-C63885207FD2}" type="pres">
      <dgm:prSet presAssocID="{7B6626DE-43F9-46F8-AF01-BED5596A5C9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BE11475-9312-4FC1-98B5-8A5236105ACA}" type="pres">
      <dgm:prSet presAssocID="{FA376C24-9F2F-464C-8EB6-9403A79C01F0}" presName="Name8" presStyleCnt="0"/>
      <dgm:spPr/>
    </dgm:pt>
    <dgm:pt modelId="{ADE1B9F7-D754-4D4C-B692-7EEA16CDA6E6}" type="pres">
      <dgm:prSet presAssocID="{FA376C24-9F2F-464C-8EB6-9403A79C01F0}" presName="level" presStyleLbl="node1" presStyleIdx="1" presStyleCnt="3">
        <dgm:presLayoutVars>
          <dgm:chMax val="1"/>
          <dgm:bulletEnabled val="1"/>
        </dgm:presLayoutVars>
      </dgm:prSet>
      <dgm:spPr/>
    </dgm:pt>
    <dgm:pt modelId="{8A42C5BA-B4A1-4A3A-99C0-7111C02DFBC9}" type="pres">
      <dgm:prSet presAssocID="{FA376C24-9F2F-464C-8EB6-9403A79C01F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FCC4316-784C-456A-99D8-18DD690D054B}" type="pres">
      <dgm:prSet presAssocID="{17DC0D30-54B9-49EF-AB81-E0704DC781A7}" presName="Name8" presStyleCnt="0"/>
      <dgm:spPr/>
    </dgm:pt>
    <dgm:pt modelId="{866AB3F2-656D-4D99-8C90-36322B6B1662}" type="pres">
      <dgm:prSet presAssocID="{17DC0D30-54B9-49EF-AB81-E0704DC781A7}" presName="level" presStyleLbl="node1" presStyleIdx="2" presStyleCnt="3" custLinFactNeighborX="0" custLinFactNeighborY="47619">
        <dgm:presLayoutVars>
          <dgm:chMax val="1"/>
          <dgm:bulletEnabled val="1"/>
        </dgm:presLayoutVars>
      </dgm:prSet>
      <dgm:spPr/>
    </dgm:pt>
    <dgm:pt modelId="{70FF4F9A-71A5-4305-95BF-C2C685E170ED}" type="pres">
      <dgm:prSet presAssocID="{17DC0D30-54B9-49EF-AB81-E0704DC781A7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7F1C140-8D70-4094-A73E-118F62912675}" type="presOf" srcId="{7B6626DE-43F9-46F8-AF01-BED5596A5C9B}" destId="{4E702035-E071-4DBA-BAFD-C63885207FD2}" srcOrd="1" destOrd="0" presId="urn:microsoft.com/office/officeart/2005/8/layout/pyramid1"/>
    <dgm:cxn modelId="{E5076866-51C8-414C-9941-1C0821FDB9BC}" type="presOf" srcId="{17DC0D30-54B9-49EF-AB81-E0704DC781A7}" destId="{866AB3F2-656D-4D99-8C90-36322B6B1662}" srcOrd="0" destOrd="0" presId="urn:microsoft.com/office/officeart/2005/8/layout/pyramid1"/>
    <dgm:cxn modelId="{BA79E96B-D5AA-46B8-B8B1-E38456881705}" type="presOf" srcId="{FA376C24-9F2F-464C-8EB6-9403A79C01F0}" destId="{8A42C5BA-B4A1-4A3A-99C0-7111C02DFBC9}" srcOrd="1" destOrd="0" presId="urn:microsoft.com/office/officeart/2005/8/layout/pyramid1"/>
    <dgm:cxn modelId="{91238950-FEDC-40BB-920E-B04CD0612ED6}" srcId="{C2D74683-EB48-4AA1-B773-9DB46950F536}" destId="{FA376C24-9F2F-464C-8EB6-9403A79C01F0}" srcOrd="1" destOrd="0" parTransId="{BE953D83-0478-4D22-A7FA-E60AB2204C5E}" sibTransId="{4A680EA0-FD6C-4876-B425-06E627429DA9}"/>
    <dgm:cxn modelId="{F1093153-AC6A-4CDE-BBF9-48DF60D7D0C1}" type="presOf" srcId="{7B6626DE-43F9-46F8-AF01-BED5596A5C9B}" destId="{1AA04D84-DF2D-462F-831E-365FEFED6AB3}" srcOrd="0" destOrd="0" presId="urn:microsoft.com/office/officeart/2005/8/layout/pyramid1"/>
    <dgm:cxn modelId="{B9E32D55-F05E-4502-804A-19373E44D4AC}" type="presOf" srcId="{17DC0D30-54B9-49EF-AB81-E0704DC781A7}" destId="{70FF4F9A-71A5-4305-95BF-C2C685E170ED}" srcOrd="1" destOrd="0" presId="urn:microsoft.com/office/officeart/2005/8/layout/pyramid1"/>
    <dgm:cxn modelId="{49233278-D532-479A-B3A0-1F62E220A862}" type="presOf" srcId="{FA376C24-9F2F-464C-8EB6-9403A79C01F0}" destId="{ADE1B9F7-D754-4D4C-B692-7EEA16CDA6E6}" srcOrd="0" destOrd="0" presId="urn:microsoft.com/office/officeart/2005/8/layout/pyramid1"/>
    <dgm:cxn modelId="{B5A4A486-20B0-46A1-BC5A-33B37BA11B2D}" srcId="{C2D74683-EB48-4AA1-B773-9DB46950F536}" destId="{7B6626DE-43F9-46F8-AF01-BED5596A5C9B}" srcOrd="0" destOrd="0" parTransId="{383DB1FC-C869-4408-B9EF-76027745A97E}" sibTransId="{EABD0AAE-5D81-4CBC-8453-D3AEE92AEB07}"/>
    <dgm:cxn modelId="{49139DC9-C6C4-4393-8B4C-59BE3183DCA4}" type="presOf" srcId="{C2D74683-EB48-4AA1-B773-9DB46950F536}" destId="{C6EAB7BF-A272-42B6-9E23-ACB70B0D4AF1}" srcOrd="0" destOrd="0" presId="urn:microsoft.com/office/officeart/2005/8/layout/pyramid1"/>
    <dgm:cxn modelId="{8E69CEF3-8DCB-44A1-B81C-17608384B610}" srcId="{C2D74683-EB48-4AA1-B773-9DB46950F536}" destId="{17DC0D30-54B9-49EF-AB81-E0704DC781A7}" srcOrd="2" destOrd="0" parTransId="{FEBA4356-8B59-4786-9ADF-9C2D7D5138D1}" sibTransId="{1B6803B7-94C7-4D14-A7AA-B5A95657C2AA}"/>
    <dgm:cxn modelId="{8AA411E8-341E-4F80-BA00-3B4BA3C2938A}" type="presParOf" srcId="{C6EAB7BF-A272-42B6-9E23-ACB70B0D4AF1}" destId="{441E462C-10A8-4E4F-99D3-82E6C4486166}" srcOrd="0" destOrd="0" presId="urn:microsoft.com/office/officeart/2005/8/layout/pyramid1"/>
    <dgm:cxn modelId="{BBCD8B5F-8F1C-45E8-BEDA-B7C069021209}" type="presParOf" srcId="{441E462C-10A8-4E4F-99D3-82E6C4486166}" destId="{1AA04D84-DF2D-462F-831E-365FEFED6AB3}" srcOrd="0" destOrd="0" presId="urn:microsoft.com/office/officeart/2005/8/layout/pyramid1"/>
    <dgm:cxn modelId="{7FF91D2B-62AD-408D-9A9E-F80D5D539599}" type="presParOf" srcId="{441E462C-10A8-4E4F-99D3-82E6C4486166}" destId="{4E702035-E071-4DBA-BAFD-C63885207FD2}" srcOrd="1" destOrd="0" presId="urn:microsoft.com/office/officeart/2005/8/layout/pyramid1"/>
    <dgm:cxn modelId="{45B788B8-D9E3-4320-A0D1-72E03892D743}" type="presParOf" srcId="{C6EAB7BF-A272-42B6-9E23-ACB70B0D4AF1}" destId="{6BE11475-9312-4FC1-98B5-8A5236105ACA}" srcOrd="1" destOrd="0" presId="urn:microsoft.com/office/officeart/2005/8/layout/pyramid1"/>
    <dgm:cxn modelId="{12E396D8-7D5A-4D88-A6B2-5D772CD9FF3A}" type="presParOf" srcId="{6BE11475-9312-4FC1-98B5-8A5236105ACA}" destId="{ADE1B9F7-D754-4D4C-B692-7EEA16CDA6E6}" srcOrd="0" destOrd="0" presId="urn:microsoft.com/office/officeart/2005/8/layout/pyramid1"/>
    <dgm:cxn modelId="{2B10D7EB-8772-4EE7-8372-6E91C7591DF3}" type="presParOf" srcId="{6BE11475-9312-4FC1-98B5-8A5236105ACA}" destId="{8A42C5BA-B4A1-4A3A-99C0-7111C02DFBC9}" srcOrd="1" destOrd="0" presId="urn:microsoft.com/office/officeart/2005/8/layout/pyramid1"/>
    <dgm:cxn modelId="{E2EF7330-B101-4161-8C53-0DA19D3FA76F}" type="presParOf" srcId="{C6EAB7BF-A272-42B6-9E23-ACB70B0D4AF1}" destId="{8FCC4316-784C-456A-99D8-18DD690D054B}" srcOrd="2" destOrd="0" presId="urn:microsoft.com/office/officeart/2005/8/layout/pyramid1"/>
    <dgm:cxn modelId="{65AEA7B0-6A97-4008-AD49-4419C5E79B16}" type="presParOf" srcId="{8FCC4316-784C-456A-99D8-18DD690D054B}" destId="{866AB3F2-656D-4D99-8C90-36322B6B1662}" srcOrd="0" destOrd="0" presId="urn:microsoft.com/office/officeart/2005/8/layout/pyramid1"/>
    <dgm:cxn modelId="{196CE9A9-423A-4695-B9B1-367E07A4CB31}" type="presParOf" srcId="{8FCC4316-784C-456A-99D8-18DD690D054B}" destId="{70FF4F9A-71A5-4305-95BF-C2C685E170ED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04D84-DF2D-462F-831E-365FEFED6AB3}">
      <dsp:nvSpPr>
        <dsp:cNvPr id="0" name=""/>
        <dsp:cNvSpPr/>
      </dsp:nvSpPr>
      <dsp:spPr>
        <a:xfrm>
          <a:off x="1248138" y="0"/>
          <a:ext cx="1248138" cy="576064"/>
        </a:xfrm>
        <a:prstGeom prst="trapezoid">
          <a:avLst>
            <a:gd name="adj" fmla="val 10833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Cambria" panose="02040503050406030204" pitchFamily="18" charset="0"/>
              <a:ea typeface="Cambria" panose="02040503050406030204" pitchFamily="18" charset="0"/>
            </a:rPr>
            <a:t>5,7%</a:t>
          </a:r>
        </a:p>
      </dsp:txBody>
      <dsp:txXfrm>
        <a:off x="1248138" y="0"/>
        <a:ext cx="1248138" cy="576064"/>
      </dsp:txXfrm>
    </dsp:sp>
    <dsp:sp modelId="{ADE1B9F7-D754-4D4C-B692-7EEA16CDA6E6}">
      <dsp:nvSpPr>
        <dsp:cNvPr id="0" name=""/>
        <dsp:cNvSpPr/>
      </dsp:nvSpPr>
      <dsp:spPr>
        <a:xfrm>
          <a:off x="624069" y="576064"/>
          <a:ext cx="2496277" cy="576064"/>
        </a:xfrm>
        <a:prstGeom prst="trapezoid">
          <a:avLst>
            <a:gd name="adj" fmla="val 108333"/>
          </a:avLst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952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>
              <a:latin typeface="Cambria" panose="02040503050406030204" pitchFamily="18" charset="0"/>
              <a:ea typeface="Cambria" panose="02040503050406030204" pitchFamily="18" charset="0"/>
            </a:rPr>
            <a:t>45,7%</a:t>
          </a:r>
        </a:p>
      </dsp:txBody>
      <dsp:txXfrm>
        <a:off x="1060917" y="576064"/>
        <a:ext cx="1622580" cy="576064"/>
      </dsp:txXfrm>
    </dsp:sp>
    <dsp:sp modelId="{866AB3F2-656D-4D99-8C90-36322B6B1662}">
      <dsp:nvSpPr>
        <dsp:cNvPr id="0" name=""/>
        <dsp:cNvSpPr/>
      </dsp:nvSpPr>
      <dsp:spPr>
        <a:xfrm>
          <a:off x="0" y="1152128"/>
          <a:ext cx="3744416" cy="576064"/>
        </a:xfrm>
        <a:prstGeom prst="trapezoid">
          <a:avLst>
            <a:gd name="adj" fmla="val 108333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600" kern="1200" dirty="0">
              <a:latin typeface="Cambria" panose="02040503050406030204" pitchFamily="18" charset="0"/>
              <a:ea typeface="Cambria" panose="02040503050406030204" pitchFamily="18" charset="0"/>
            </a:rPr>
            <a:t>48,6%</a:t>
          </a:r>
        </a:p>
      </dsp:txBody>
      <dsp:txXfrm>
        <a:off x="655272" y="1152128"/>
        <a:ext cx="2433870" cy="576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0.41338</cdr:x>
      <cdr:y>0.78481</cdr:y>
    </cdr:from>
    <cdr:to>
      <cdr:x>0.6575</cdr:x>
      <cdr:y>0.89873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779912" y="4464496"/>
          <a:ext cx="2232248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>
              <a:solidFill>
                <a:srgbClr val="C00000"/>
              </a:solidFill>
            </a:rPr>
            <a:t>Расходы на </a:t>
          </a:r>
          <a:r>
            <a:rPr lang="ru-RU" sz="1350" b="1" dirty="0">
              <a:solidFill>
                <a:srgbClr val="C00000"/>
              </a:solidFill>
            </a:rPr>
            <a:t>социальную</a:t>
          </a:r>
          <a:r>
            <a:rPr lang="ru-RU" sz="1400" b="1" dirty="0">
              <a:solidFill>
                <a:srgbClr val="C00000"/>
              </a:solidFill>
            </a:rPr>
            <a:t> сферу – 52 396,7 </a:t>
          </a:r>
          <a:r>
            <a:rPr lang="ru-RU" sz="1400" b="1" dirty="0" err="1">
              <a:solidFill>
                <a:srgbClr val="C00000"/>
              </a:solidFill>
            </a:rPr>
            <a:t>тыс</a:t>
          </a:r>
          <a:r>
            <a:rPr lang="ru-RU" sz="1400" b="1" dirty="0">
              <a:solidFill>
                <a:srgbClr val="C00000"/>
              </a:solidFill>
            </a:rPr>
            <a:t> .руб.</a:t>
          </a:r>
        </a:p>
      </cdr:txBody>
    </cdr:sp>
  </cdr:relSizeAnchor>
  <cdr:relSizeAnchor xmlns:cdr="http://schemas.openxmlformats.org/drawingml/2006/chartDrawing">
    <cdr:from>
      <cdr:x>0.63387</cdr:x>
      <cdr:y>0.4557</cdr:y>
    </cdr:from>
    <cdr:to>
      <cdr:x>0.70475</cdr:x>
      <cdr:y>0.93671</cdr:y>
    </cdr:to>
    <cdr:sp macro="" textlink="">
      <cdr:nvSpPr>
        <cdr:cNvPr id="3" name="Левая фигурная скобка 2"/>
        <cdr:cNvSpPr/>
      </cdr:nvSpPr>
      <cdr:spPr>
        <a:xfrm xmlns:a="http://schemas.openxmlformats.org/drawingml/2006/main">
          <a:off x="5796136" y="2592288"/>
          <a:ext cx="648072" cy="2736304"/>
        </a:xfrm>
        <a:prstGeom xmlns:a="http://schemas.openxmlformats.org/drawingml/2006/main" prst="leftBrace">
          <a:avLst/>
        </a:prstGeom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 dirty="0"/>
        </a:p>
      </cdr:txBody>
    </cdr:sp>
  </cdr:relSizeAnchor>
  <cdr:relSizeAnchor xmlns:cdr="http://schemas.openxmlformats.org/drawingml/2006/chartDrawing">
    <cdr:from>
      <cdr:x>0.55512</cdr:x>
      <cdr:y>0.73418</cdr:y>
    </cdr:from>
    <cdr:to>
      <cdr:x>0.55512</cdr:x>
      <cdr:y>0.78481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CF4C4D60-FABD-4A9A-AE4C-DF780034241F}"/>
            </a:ext>
          </a:extLst>
        </cdr:cNvPr>
        <cdr:cNvCxnSpPr/>
      </cdr:nvCxnSpPr>
      <cdr:spPr>
        <a:xfrm xmlns:a="http://schemas.openxmlformats.org/drawingml/2006/main">
          <a:off x="5076056" y="4176464"/>
          <a:ext cx="0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C0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2F5E1-1DF7-43F9-AB3A-BA782D524F27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2607C-4E21-4076-A11F-7706136221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98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A2607C-4E21-4076-A11F-77061362217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923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6C2AF4-0B19-4A35-B0B4-C44269103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C3B3DF8-C9DB-4FB7-8548-F1423FDF9B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F8F67E-5111-44CE-964F-A673F6F33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B1FA-6BB4-4688-8619-2703A0184BD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4DC8D8-176F-4DC4-B34B-07DABC808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15FA0C-1D95-4691-A60F-859D7B129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EEE10-F292-4DC6-ABD3-182D9496B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82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50282-5377-4600-9859-CEB3F97C0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7ECB72B-79C1-4D8C-AC56-90E3F2C96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098A0F-F995-4756-BD09-3A8EE7C9E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B1FA-6BB4-4688-8619-2703A0184BD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D17B00-401D-49A5-B888-46A00703B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2FC14E-AD51-4E13-AD50-C071AE34F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EEE10-F292-4DC6-ABD3-182D9496B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72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FD67A26-5D9D-4F17-BF70-969F72C3BD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5B04451-E379-4891-AFF7-BFEAB8A09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C5646F-A7CE-48C3-9F0F-9076F9532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B1FA-6BB4-4688-8619-2703A0184BD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0F2A-F4EC-4175-9F71-609C5D11C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CF2B4E-CF53-4BA5-AB77-9C75A8466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EEE10-F292-4DC6-ABD3-182D9496B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28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1A4996-20C3-4D9A-B938-6C4DF154D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955058-5B29-453C-97DB-1842E4A70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5F1E38-F9D3-4437-8AC0-2FF703D2C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B1FA-6BB4-4688-8619-2703A0184BD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18C6B5-9D61-42D2-AF41-9CD77D657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CFE6BF-5442-4B92-A365-52204D7EE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EEE10-F292-4DC6-ABD3-182D9496B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09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316475-122E-4873-850D-C74611A02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4480FD-34DD-4A8D-98D3-A2D554DD8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EB11C9-E269-4F85-992E-59FB28564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B1FA-6BB4-4688-8619-2703A0184BD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2F5F53-F367-483F-A28A-B18091733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66F130-C5C8-4661-9E8F-65C91473E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EEE10-F292-4DC6-ABD3-182D9496B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111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955834-57A9-455C-AC72-8C5538A50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854928-7C95-4899-A1DA-EEF2D4AFBD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BB073EA-5753-4DD5-8C0C-3EA6C1737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CB5882-7A71-4DFB-9EA0-F740EEFA5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B1FA-6BB4-4688-8619-2703A0184BD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B46ACB8-062E-4246-A545-FCB0E7E88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5FAB61-8FFB-45F8-B3E3-D9618BD93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EEE10-F292-4DC6-ABD3-182D9496B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05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99CE27-ECD3-48E8-B4B2-BE81FBBD9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8C4965D-2472-47C4-BD4E-FE2F25388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179554E-9EEB-4F2A-AD63-E51DE2873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A3A4F29-DE58-4498-98AB-6B520FCEA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48F8069-7607-4800-9A4E-E258023603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DD18CFF-F92E-4107-978F-54E1DFE52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B1FA-6BB4-4688-8619-2703A0184BD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3E41113-EE17-44B3-B99B-8D70067A4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468AE17-D9C9-451B-9B6C-728DA86DB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EEE10-F292-4DC6-ABD3-182D9496B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0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1250F-C3CA-4799-91EE-9C9EC105B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23390EE-4E62-4CA9-AD11-76D66CCB9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B1FA-6BB4-4688-8619-2703A0184BD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FDED784-1743-4CDB-8853-66E015494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E00DB02-0BCC-40C8-8C07-4D705139B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EEE10-F292-4DC6-ABD3-182D9496B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92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E736E6D-21D8-42FC-87EB-6275AADFC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B1FA-6BB4-4688-8619-2703A0184BD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ECF5107-57DA-45D9-A0EE-32F1BED0E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4798CF0-9A9B-4FC2-8C9D-DC8252227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EEE10-F292-4DC6-ABD3-182D9496B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38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F421CE-EA20-4796-B994-3BA61F742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82CC78-A38E-4C35-BC7B-3510881C8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D5AAAAF-28CA-4835-8F96-A729F5694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353E8C-D9C8-4CB2-9169-AD1F9AB7B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B1FA-6BB4-4688-8619-2703A0184BD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72520D5-0C85-4C18-845E-6F0E5AE46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14E43C4-2A1C-4620-AF1E-FEE73802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EEE10-F292-4DC6-ABD3-182D9496B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8608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661CD6-558A-42EA-8C2A-9B81D46A0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4F9C11D-AE6C-44DD-80C8-0B142B5762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9A573DE-E65E-46D1-9057-A10850727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BC349A4-22D8-43DD-8C1A-1EC379C1A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5B1FA-6BB4-4688-8619-2703A0184BD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039F157-E036-4E92-902E-A15B519F5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AE0AB0-62B3-489D-9E68-4EDE644F8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EEE10-F292-4DC6-ABD3-182D9496B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77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72B6CA-4D4F-4E34-93CD-D7F69BD8E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76CFE8-641B-46EC-A09E-35F6CB03E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F7329A-D241-48C5-ACB8-7BCDCAF4EE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5B1FA-6BB4-4688-8619-2703A0184BD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B40EA9-F7B5-469F-A039-8CF361AC4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3490A0-4EFA-4E89-8077-3A3E2D3055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EEE10-F292-4DC6-ABD3-182D9496BC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83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hart" Target="../charts/char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9143999" cy="4437112"/>
          </a:xfrm>
          <a:noFill/>
        </p:spPr>
        <p:txBody>
          <a:bodyPr>
            <a:normAutofit/>
          </a:bodyPr>
          <a:lstStyle/>
          <a:p>
            <a:pPr algn="ctr"/>
            <a:r>
              <a:rPr lang="ru-RU" sz="5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Исполнение бюджета Вороновского района </a:t>
            </a:r>
            <a:br>
              <a:rPr lang="ru-RU" sz="5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54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 2024 год</a:t>
            </a:r>
          </a:p>
        </p:txBody>
      </p:sp>
    </p:spTree>
    <p:extLst>
      <p:ext uri="{BB962C8B-B14F-4D97-AF65-F5344CB8AC3E}">
        <p14:creationId xmlns:p14="http://schemas.microsoft.com/office/powerpoint/2010/main" val="98927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44625"/>
            <a:ext cx="9036496" cy="648071"/>
          </a:xfrm>
        </p:spPr>
        <p:txBody>
          <a:bodyPr>
            <a:noAutofit/>
          </a:bodyPr>
          <a:lstStyle/>
          <a:p>
            <a:pPr algn="ctr"/>
            <a:r>
              <a:rPr lang="ru-RU" sz="2400" i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Исполнение консолидированного бюджета, 71 060,3 тыс. руб.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509" y="2942946"/>
            <a:ext cx="8538325" cy="486054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Структура безвозмездных поступлений</a:t>
            </a: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467032444"/>
              </p:ext>
            </p:extLst>
          </p:nvPr>
        </p:nvGraphicFramePr>
        <p:xfrm>
          <a:off x="443541" y="944724"/>
          <a:ext cx="3744416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611893" y="998731"/>
            <a:ext cx="4416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Неналоговые доходы 4 070,8 тыс. руб.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11893" y="1651157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Налоговые доходы 32 461,6 тыс. руб.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06899" y="2074770"/>
            <a:ext cx="4704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-100" dirty="0">
                <a:latin typeface="Cambria" panose="02040503050406030204" pitchFamily="18" charset="0"/>
                <a:ea typeface="Cambria" panose="02040503050406030204" pitchFamily="18" charset="0"/>
              </a:rPr>
              <a:t>Безвозмездные     поступления  34 527,9 тыс. руб.</a:t>
            </a: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325667518"/>
              </p:ext>
            </p:extLst>
          </p:nvPr>
        </p:nvGraphicFramePr>
        <p:xfrm>
          <a:off x="1" y="3573016"/>
          <a:ext cx="9144000" cy="3284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262566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6B7362-353B-4A8C-8768-D9F857845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ID4096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FEEACA1-94D8-4315-8F14-A82E9200F5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175079"/>
              </p:ext>
            </p:extLst>
          </p:nvPr>
        </p:nvGraphicFramePr>
        <p:xfrm>
          <a:off x="35496" y="692697"/>
          <a:ext cx="9108503" cy="62262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385">
                  <a:extLst>
                    <a:ext uri="{9D8B030D-6E8A-4147-A177-3AD203B41FA5}">
                      <a16:colId xmlns:a16="http://schemas.microsoft.com/office/drawing/2014/main" val="657963376"/>
                    </a:ext>
                  </a:extLst>
                </a:gridCol>
                <a:gridCol w="1344706">
                  <a:extLst>
                    <a:ext uri="{9D8B030D-6E8A-4147-A177-3AD203B41FA5}">
                      <a16:colId xmlns:a16="http://schemas.microsoft.com/office/drawing/2014/main" val="575133421"/>
                    </a:ext>
                  </a:extLst>
                </a:gridCol>
                <a:gridCol w="1344706">
                  <a:extLst>
                    <a:ext uri="{9D8B030D-6E8A-4147-A177-3AD203B41FA5}">
                      <a16:colId xmlns:a16="http://schemas.microsoft.com/office/drawing/2014/main" val="1313629629"/>
                    </a:ext>
                  </a:extLst>
                </a:gridCol>
                <a:gridCol w="1613648">
                  <a:extLst>
                    <a:ext uri="{9D8B030D-6E8A-4147-A177-3AD203B41FA5}">
                      <a16:colId xmlns:a16="http://schemas.microsoft.com/office/drawing/2014/main" val="1364830337"/>
                    </a:ext>
                  </a:extLst>
                </a:gridCol>
                <a:gridCol w="1434352">
                  <a:extLst>
                    <a:ext uri="{9D8B030D-6E8A-4147-A177-3AD203B41FA5}">
                      <a16:colId xmlns:a16="http://schemas.microsoft.com/office/drawing/2014/main" val="2319548989"/>
                    </a:ext>
                  </a:extLst>
                </a:gridCol>
                <a:gridCol w="1344706">
                  <a:extLst>
                    <a:ext uri="{9D8B030D-6E8A-4147-A177-3AD203B41FA5}">
                      <a16:colId xmlns:a16="http://schemas.microsoft.com/office/drawing/2014/main" val="1041220847"/>
                    </a:ext>
                  </a:extLst>
                </a:gridCol>
              </a:tblGrid>
              <a:tr h="1162901">
                <a:tc>
                  <a:txBody>
                    <a:bodyPr/>
                    <a:lstStyle/>
                    <a:p>
                      <a:endParaRPr lang="LID4096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Утвержденный план на год, тысячи рублей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Уточненный план на год, тысячи рублей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Исполнено, </a:t>
                      </a:r>
                      <a:b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</a:b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тысячи рублей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Удельный вес в собственных доходах, 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Выполнение уточненного плана, %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94874207"/>
                  </a:ext>
                </a:extLst>
              </a:tr>
              <a:tr h="38250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Налоговые доходы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29 601,7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32 126,3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32 461,6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88,9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101,0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719800556"/>
                  </a:ext>
                </a:extLst>
              </a:tr>
              <a:tr h="42978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Подоходный налог с физических лиц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19 104,1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19 841,5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20 109,9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55,0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101,4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10501787"/>
                  </a:ext>
                </a:extLst>
              </a:tr>
              <a:tr h="25705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 на прибыль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997,5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2 014,1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2 014,1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5,5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100,0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979237734"/>
                  </a:ext>
                </a:extLst>
              </a:tr>
              <a:tr h="23458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Налоги на собственность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1 648,0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1 893,6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1 902,7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5,2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100,5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48991336"/>
                  </a:ext>
                </a:extLst>
              </a:tr>
              <a:tr h="413486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Налог на добавленную стоимость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4 756,3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5 045,5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5 103,7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14,0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101,2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2945090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Другие налоги от выручки от реализации товаров (работ, услуг)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2 860,0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3 091,3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3 091,5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8,5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100,0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82707854"/>
                  </a:ext>
                </a:extLst>
              </a:tr>
              <a:tr h="38250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Неналоговые доходы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4 424,0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4 225,8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4 070,8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11,1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96,3</a:t>
                      </a:r>
                    </a:p>
                    <a:p>
                      <a:pPr algn="ctr" rtl="0" fontAlgn="b"/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665573687"/>
                  </a:ext>
                </a:extLst>
              </a:tr>
              <a:tr h="41290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Проценты, уплачиваемые банками за пользование денежными средствами республиканского и местных бюджетов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100,00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661,1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661,1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1,8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100,0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71859485"/>
                  </a:ext>
                </a:extLst>
              </a:tr>
              <a:tr h="41290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Доходы от перечисления части прибыли унитарных предприятий, государственных объединений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350,0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189,0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189,1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0,5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100,1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56860369"/>
                  </a:ext>
                </a:extLst>
              </a:tr>
              <a:tr h="42978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Компенсации расходов государства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2 332,9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1 819,1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1 833,7</a:t>
                      </a:r>
                      <a:endParaRPr lang="ru-BY" sz="12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5,0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100,8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386606698"/>
                  </a:ext>
                </a:extLst>
              </a:tr>
              <a:tr h="4297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ВСЕГО собственных доходов: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34 025,7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36 352,1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36 532,4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100,5</a:t>
                      </a:r>
                      <a:endParaRPr lang="ru-BY" sz="12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2360127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979F71C-690C-4B3D-8C9C-9417180C7773}"/>
              </a:ext>
            </a:extLst>
          </p:cNvPr>
          <p:cNvSpPr txBox="1"/>
          <p:nvPr/>
        </p:nvSpPr>
        <p:spPr>
          <a:xfrm>
            <a:off x="1403648" y="188640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Исполнение собственных доходов </a:t>
            </a:r>
          </a:p>
        </p:txBody>
      </p:sp>
    </p:spTree>
    <p:extLst>
      <p:ext uri="{BB962C8B-B14F-4D97-AF65-F5344CB8AC3E}">
        <p14:creationId xmlns:p14="http://schemas.microsoft.com/office/powerpoint/2010/main" val="491614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276523" cy="83671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Функциональная структура расходов бюджета</a:t>
            </a:r>
            <a:br>
              <a:rPr lang="ru-RU" sz="28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28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всего расходов – 71 177,2 тыс. рублей</a:t>
            </a: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488565"/>
              </p:ext>
            </p:extLst>
          </p:nvPr>
        </p:nvGraphicFramePr>
        <p:xfrm>
          <a:off x="0" y="836712"/>
          <a:ext cx="914400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00686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99925" y="116631"/>
            <a:ext cx="5060099" cy="612068"/>
          </a:xfrm>
        </p:spPr>
        <p:txBody>
          <a:bodyPr>
            <a:noAutofit/>
          </a:bodyPr>
          <a:lstStyle/>
          <a:p>
            <a:r>
              <a:rPr lang="ru-RU" sz="2500" spc="-100" dirty="0">
                <a:solidFill>
                  <a:srgbClr val="C00000"/>
                </a:solidFill>
              </a:rPr>
              <a:t>Национальная экономика</a:t>
            </a: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1784458491"/>
              </p:ext>
            </p:extLst>
          </p:nvPr>
        </p:nvGraphicFramePr>
        <p:xfrm>
          <a:off x="-20746" y="3339786"/>
          <a:ext cx="9144000" cy="3483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68837011"/>
              </p:ext>
            </p:extLst>
          </p:nvPr>
        </p:nvGraphicFramePr>
        <p:xfrm>
          <a:off x="375995" y="-28095"/>
          <a:ext cx="8748464" cy="3544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56293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C0915A4D-EF81-4FB3-A7F2-68F81DC876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2833590"/>
              </p:ext>
            </p:extLst>
          </p:nvPr>
        </p:nvGraphicFramePr>
        <p:xfrm>
          <a:off x="107504" y="1273970"/>
          <a:ext cx="8787552" cy="5467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456C29B-E8C3-4E70-B0D3-2DD8043C5C7E}"/>
              </a:ext>
            </a:extLst>
          </p:cNvPr>
          <p:cNvSpPr txBox="1"/>
          <p:nvPr/>
        </p:nvSpPr>
        <p:spPr>
          <a:xfrm>
            <a:off x="1043608" y="504529"/>
            <a:ext cx="78514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Экономическая структура расходов бюджета</a:t>
            </a:r>
          </a:p>
          <a:p>
            <a:pPr algn="ctr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Всего расходы – 71 177,2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722790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504AAF-CE71-4A74-BF99-BCE7CE4B1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8ECA58A-37DE-438C-9AEE-EF59DED02D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4636AA35-DFD2-43F5-9967-0E02111FE4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785148"/>
              </p:ext>
            </p:extLst>
          </p:nvPr>
        </p:nvGraphicFramePr>
        <p:xfrm>
          <a:off x="107503" y="1040545"/>
          <a:ext cx="8856981" cy="5721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5">
                  <a:extLst>
                    <a:ext uri="{9D8B030D-6E8A-4147-A177-3AD203B41FA5}">
                      <a16:colId xmlns:a16="http://schemas.microsoft.com/office/drawing/2014/main" val="148301852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13726813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4089052823"/>
                    </a:ext>
                  </a:extLst>
                </a:gridCol>
                <a:gridCol w="696075">
                  <a:extLst>
                    <a:ext uri="{9D8B030D-6E8A-4147-A177-3AD203B41FA5}">
                      <a16:colId xmlns:a16="http://schemas.microsoft.com/office/drawing/2014/main" val="3610954181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796366692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2631095748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1011539278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1315166911"/>
                    </a:ext>
                  </a:extLst>
                </a:gridCol>
                <a:gridCol w="984109">
                  <a:extLst>
                    <a:ext uri="{9D8B030D-6E8A-4147-A177-3AD203B41FA5}">
                      <a16:colId xmlns:a16="http://schemas.microsoft.com/office/drawing/2014/main" val="2213647750"/>
                    </a:ext>
                  </a:extLst>
                </a:gridCol>
              </a:tblGrid>
              <a:tr h="1607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Наименование организации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Уточненный план по доходам 2023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Исполнено за 2023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% исполнения в 2023 году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Уточненный план по доходам 2024 года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Исполнено за 2024 год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% исполнения в 2024 году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% исполнения 2023 года к 2024 году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% внебюджетных средств от расходов бюджета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6124881"/>
                  </a:ext>
                </a:extLst>
              </a:tr>
              <a:tr h="6834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УЗ «Вороновская ЦРБ»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229,8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213,0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92,7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228,5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209,6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91,7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98,4</a:t>
                      </a:r>
                      <a:endParaRPr lang="ru-BY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BY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2682115"/>
                  </a:ext>
                </a:extLst>
              </a:tr>
              <a:tr h="4626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Сектор культуры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115,0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108,2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94,1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125,6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126,4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100,7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116,9</a:t>
                      </a:r>
                      <a:endParaRPr lang="ru-BY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BY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981465"/>
                  </a:ext>
                </a:extLst>
              </a:tr>
              <a:tr h="6834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Отдел образования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176,9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222,0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125,5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184,1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239,9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130,3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108,0</a:t>
                      </a:r>
                      <a:endParaRPr lang="ru-BY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0,9</a:t>
                      </a:r>
                      <a:endParaRPr lang="ru-BY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0601149"/>
                  </a:ext>
                </a:extLst>
              </a:tr>
              <a:tr h="4626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ТЦСОН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133,7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133,7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143,7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143,7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107,5</a:t>
                      </a:r>
                      <a:endParaRPr lang="ru-BY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BY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986204"/>
                  </a:ext>
                </a:extLst>
              </a:tr>
              <a:tr h="4626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Ветстанция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163,5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213,6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130,6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172,6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188,6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109,3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88,3</a:t>
                      </a:r>
                      <a:endParaRPr lang="ru-BY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17,6</a:t>
                      </a:r>
                      <a:endParaRPr lang="ru-BY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2417014"/>
                  </a:ext>
                </a:extLst>
              </a:tr>
              <a:tr h="8759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7,4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7,2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96,7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42,8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65,0</a:t>
                      </a:r>
                      <a:endParaRPr lang="ru-BY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BY" sz="14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1064896"/>
                  </a:ext>
                </a:extLst>
              </a:tr>
              <a:tr h="4626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826,3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897,7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108,6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865,4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912,9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105,5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101,7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1,8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026902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F60C4AC-8FB1-4421-8472-BC6505C37FB1}"/>
              </a:ext>
            </a:extLst>
          </p:cNvPr>
          <p:cNvSpPr txBox="1"/>
          <p:nvPr/>
        </p:nvSpPr>
        <p:spPr>
          <a:xfrm>
            <a:off x="0" y="76997"/>
            <a:ext cx="89644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по выполнению плана по доходам по внебюджетным средствам </a:t>
            </a:r>
          </a:p>
          <a:p>
            <a:pPr algn="r"/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</a:rPr>
              <a:t>(тыс. рублей)</a:t>
            </a:r>
            <a:endParaRPr lang="LID4096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453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8FFD1D-5038-4438-8140-753B13B20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ID4096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92DC979-F268-4976-B20D-9D1C173565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672268"/>
              </p:ext>
            </p:extLst>
          </p:nvPr>
        </p:nvGraphicFramePr>
        <p:xfrm>
          <a:off x="0" y="0"/>
          <a:ext cx="9144001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7511">
                  <a:extLst>
                    <a:ext uri="{9D8B030D-6E8A-4147-A177-3AD203B41FA5}">
                      <a16:colId xmlns:a16="http://schemas.microsoft.com/office/drawing/2014/main" val="2772966224"/>
                    </a:ext>
                  </a:extLst>
                </a:gridCol>
                <a:gridCol w="1738505">
                  <a:extLst>
                    <a:ext uri="{9D8B030D-6E8A-4147-A177-3AD203B41FA5}">
                      <a16:colId xmlns:a16="http://schemas.microsoft.com/office/drawing/2014/main" val="615832307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88239302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638640899"/>
                    </a:ext>
                  </a:extLst>
                </a:gridCol>
                <a:gridCol w="1403649">
                  <a:extLst>
                    <a:ext uri="{9D8B030D-6E8A-4147-A177-3AD203B41FA5}">
                      <a16:colId xmlns:a16="http://schemas.microsoft.com/office/drawing/2014/main" val="3214038557"/>
                    </a:ext>
                  </a:extLst>
                </a:gridCol>
              </a:tblGrid>
              <a:tr h="1007618">
                <a:tc>
                  <a:txBody>
                    <a:bodyPr/>
                    <a:lstStyle/>
                    <a:p>
                      <a:endParaRPr lang="LID4096" sz="9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Первоначальный план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Уточненный план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Исполнено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Уточнение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047770"/>
                  </a:ext>
                </a:extLst>
              </a:tr>
              <a:tr h="48591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Общегосударственная</a:t>
                      </a:r>
                    </a:p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деятельность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8 153,9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7 514,5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7 424,0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-639,4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281415"/>
                  </a:ext>
                </a:extLst>
              </a:tr>
              <a:tr h="43459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Национальная оборона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48,0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62,9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62,9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14,9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2973420"/>
                  </a:ext>
                </a:extLst>
              </a:tr>
              <a:tr h="65343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Судебная власть, правоохранительная деятельность и обеспечение безопасности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45,9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45,8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45,9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163926"/>
                  </a:ext>
                </a:extLst>
              </a:tr>
              <a:tr h="488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Национальная экономика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3 692,1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4 349,8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4 309,5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657,7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974679"/>
                  </a:ext>
                </a:extLst>
              </a:tr>
              <a:tr h="488215"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Охрана окружающей среды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0,00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0,6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0,6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0,6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951290"/>
                  </a:ext>
                </a:extLst>
              </a:tr>
              <a:tr h="73403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Жилищно-коммунальные услуги и жилищное строительство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4 215,3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6 948,4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6 937,8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2 733,1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220546"/>
                  </a:ext>
                </a:extLst>
              </a:tr>
              <a:tr h="488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Здравоохранение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15 035,5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15 136,1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15 136,1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100,6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0362029"/>
                  </a:ext>
                </a:extLst>
              </a:tr>
              <a:tr h="74070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Физическая культура, спорт, культура и средства массовой информации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3 628,0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4 876,9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4 876,8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1 248,9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78772"/>
                  </a:ext>
                </a:extLst>
              </a:tr>
              <a:tr h="48821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Образование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28 117,4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27 608,4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27 608,1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-509,00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111622"/>
                  </a:ext>
                </a:extLst>
              </a:tr>
              <a:tr h="36062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Социальная политика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4 725,7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4 776,3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4 775,6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50,6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994769"/>
                  </a:ext>
                </a:extLst>
              </a:tr>
              <a:tr h="48821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ИТОГО: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67 615,9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71 319,8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71 177,2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3 703,9</a:t>
                      </a:r>
                      <a:endParaRPr lang="LID4096" sz="14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812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3688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2213</TotalTime>
  <Words>566</Words>
  <Application>Microsoft Office PowerPoint</Application>
  <PresentationFormat>Экран (4:3)</PresentationFormat>
  <Paragraphs>250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Century Schoolbook</vt:lpstr>
      <vt:lpstr>Times New Roman</vt:lpstr>
      <vt:lpstr>Тема Office</vt:lpstr>
      <vt:lpstr>Исполнение бюджета Вороновского района  за 2024 год</vt:lpstr>
      <vt:lpstr>Исполнение консолидированного бюджета, 71 060,3 тыс. руб.</vt:lpstr>
      <vt:lpstr>Презентация PowerPoint</vt:lpstr>
      <vt:lpstr>Функциональная структура расходов бюджета всего расходов – 71 177,2 тыс. рублей</vt:lpstr>
      <vt:lpstr>Национальная экономика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консолидированного бюджета на 1.07.2019</dc:title>
  <dc:creator>Мицкевич Оксана</dc:creator>
  <cp:lastModifiedBy>Пищик Марина Станиславовна</cp:lastModifiedBy>
  <cp:revision>195</cp:revision>
  <cp:lastPrinted>2025-02-26T08:16:51Z</cp:lastPrinted>
  <dcterms:created xsi:type="dcterms:W3CDTF">2019-07-23T10:37:54Z</dcterms:created>
  <dcterms:modified xsi:type="dcterms:W3CDTF">2025-03-24T06:49:20Z</dcterms:modified>
</cp:coreProperties>
</file>