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notesMasterIdLst>
    <p:notesMasterId r:id="rId9"/>
  </p:notesMasterIdLst>
  <p:sldIdLst>
    <p:sldId id="256" r:id="rId2"/>
    <p:sldId id="258" r:id="rId3"/>
    <p:sldId id="259" r:id="rId4"/>
    <p:sldId id="260" r:id="rId5"/>
    <p:sldId id="262" r:id="rId6"/>
    <p:sldId id="263" r:id="rId7"/>
    <p:sldId id="261" r:id="rId8"/>
  </p:sldIdLst>
  <p:sldSz cx="9144000" cy="6858000" type="screen4x3"/>
  <p:notesSz cx="6858000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B289DF39-BF76-41DB-9506-911F47049C63}">
          <p14:sldIdLst>
            <p14:sldId id="256"/>
            <p14:sldId id="258"/>
            <p14:sldId id="259"/>
            <p14:sldId id="260"/>
            <p14:sldId id="262"/>
            <p14:sldId id="263"/>
            <p14:sldId id="261"/>
          </p14:sldIdLst>
        </p14:section>
        <p14:section name="Раздел без заголовка" id="{86F3FD6A-6E19-42C7-8EE6-0B8F4D9E2331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89336" autoAdjust="0"/>
  </p:normalViewPr>
  <p:slideViewPr>
    <p:cSldViewPr snapToGrid="0">
      <p:cViewPr varScale="1">
        <p:scale>
          <a:sx n="102" d="100"/>
          <a:sy n="102" d="100"/>
        </p:scale>
        <p:origin x="186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ID4096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9FE432-2A0B-4E5B-90ED-F07E61B22780}" type="datetimeFigureOut">
              <a:rPr lang="LID4096" smtClean="0"/>
              <a:t>03/24/2025</a:t>
            </a:fld>
            <a:endParaRPr lang="LID4096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95388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ID4096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76788"/>
            <a:ext cx="5486400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LID4096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ID4096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2975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67AA43-854E-4209-AF89-0EC70ACE25CF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082808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0ADB8-EDD3-4467-8AE0-7267124CE37A}" type="datetimeFigureOut">
              <a:rPr lang="ru-RU" smtClean="0"/>
              <a:t>24.03.2025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E61F3-31A1-4DA7-BD09-A330E9EBFC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11006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0ADB8-EDD3-4467-8AE0-7267124CE37A}" type="datetimeFigureOut">
              <a:rPr lang="ru-RU" smtClean="0"/>
              <a:t>24.03.2025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E61F3-31A1-4DA7-BD09-A330E9EBFC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0266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0ADB8-EDD3-4467-8AE0-7267124CE37A}" type="datetimeFigureOut">
              <a:rPr lang="ru-RU" smtClean="0"/>
              <a:t>24.03.2025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E61F3-31A1-4DA7-BD09-A330E9EBFC79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157757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0ADB8-EDD3-4467-8AE0-7267124CE37A}" type="datetimeFigureOut">
              <a:rPr lang="ru-RU" smtClean="0"/>
              <a:t>24.03.2025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E61F3-31A1-4DA7-BD09-A330E9EBFC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35455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0ADB8-EDD3-4467-8AE0-7267124CE37A}" type="datetimeFigureOut">
              <a:rPr lang="ru-RU" smtClean="0"/>
              <a:t>24.03.2025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E61F3-31A1-4DA7-BD09-A330E9EBFC79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636669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0ADB8-EDD3-4467-8AE0-7267124CE37A}" type="datetimeFigureOut">
              <a:rPr lang="ru-RU" smtClean="0"/>
              <a:t>24.03.2025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E61F3-31A1-4DA7-BD09-A330E9EBFC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5339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0ADB8-EDD3-4467-8AE0-7267124CE37A}" type="datetimeFigureOut">
              <a:rPr lang="ru-RU" smtClean="0"/>
              <a:t>24.03.2025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E61F3-31A1-4DA7-BD09-A330E9EBFC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5300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0ADB8-EDD3-4467-8AE0-7267124CE37A}" type="datetimeFigureOut">
              <a:rPr lang="ru-RU" smtClean="0"/>
              <a:t>24.03.2025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E61F3-31A1-4DA7-BD09-A330E9EBFC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93737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0ADB8-EDD3-4467-8AE0-7267124CE37A}" type="datetimeFigureOut">
              <a:rPr lang="ru-RU" smtClean="0"/>
              <a:t>24.03.2025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E61F3-31A1-4DA7-BD09-A330E9EBFC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0765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0ADB8-EDD3-4467-8AE0-7267124CE37A}" type="datetimeFigureOut">
              <a:rPr lang="ru-RU" smtClean="0"/>
              <a:t>24.03.2025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E61F3-31A1-4DA7-BD09-A330E9EBFC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0997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0ADB8-EDD3-4467-8AE0-7267124CE37A}" type="datetimeFigureOut">
              <a:rPr lang="ru-RU" smtClean="0"/>
              <a:t>24.03.2025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E61F3-31A1-4DA7-BD09-A330E9EBFC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90969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0ADB8-EDD3-4467-8AE0-7267124CE37A}" type="datetimeFigureOut">
              <a:rPr lang="ru-RU" smtClean="0"/>
              <a:t>24.03.2025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E61F3-31A1-4DA7-BD09-A330E9EBFC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2134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0ADB8-EDD3-4467-8AE0-7267124CE37A}" type="datetimeFigureOut">
              <a:rPr lang="ru-RU" smtClean="0"/>
              <a:t>24.03.2025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E61F3-31A1-4DA7-BD09-A330E9EBFC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8917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0ADB8-EDD3-4467-8AE0-7267124CE37A}" type="datetimeFigureOut">
              <a:rPr lang="ru-RU" smtClean="0"/>
              <a:t>24.03.2025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E61F3-31A1-4DA7-BD09-A330E9EBFC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02445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0ADB8-EDD3-4467-8AE0-7267124CE37A}" type="datetimeFigureOut">
              <a:rPr lang="ru-RU" smtClean="0"/>
              <a:t>24.03.2025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E61F3-31A1-4DA7-BD09-A330E9EBFC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2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0ADB8-EDD3-4467-8AE0-7267124CE37A}" type="datetimeFigureOut">
              <a:rPr lang="ru-RU" smtClean="0"/>
              <a:t>24.03.2025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E61F3-31A1-4DA7-BD09-A330E9EBFC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450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E0ADB8-EDD3-4467-8AE0-7267124CE37A}" type="datetimeFigureOut">
              <a:rPr lang="ru-RU" smtClean="0"/>
              <a:t>24.03.2025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EBE61F3-31A1-4DA7-BD09-A330E9EBFC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0810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  <p:sldLayoutId id="2147483737" r:id="rId12"/>
    <p:sldLayoutId id="2147483738" r:id="rId13"/>
    <p:sldLayoutId id="2147483739" r:id="rId14"/>
    <p:sldLayoutId id="2147483740" r:id="rId15"/>
    <p:sldLayoutId id="214748374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902450-9256-464B-BAEE-16C583E38F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4465" y="2660650"/>
            <a:ext cx="6971252" cy="1234727"/>
          </a:xfrm>
        </p:spPr>
        <p:txBody>
          <a:bodyPr/>
          <a:lstStyle/>
          <a:p>
            <a:r>
              <a:rPr lang="ru-RU" dirty="0">
                <a:latin typeface="Century Schoolbook" panose="02040604050505020304" pitchFamily="18" charset="0"/>
              </a:rPr>
              <a:t>БЮДЖЕТ 2025 года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2C7B6C6-5B5F-4575-93D2-D3988D09F08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26046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A97C8EF-FBD1-4816-ACD8-3AFF02B52E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1" y="247993"/>
            <a:ext cx="8426548" cy="844062"/>
          </a:xfrm>
        </p:spPr>
        <p:txBody>
          <a:bodyPr>
            <a:normAutofit/>
          </a:bodyPr>
          <a:lstStyle/>
          <a:p>
            <a:pPr algn="ctr"/>
            <a:r>
              <a:rPr lang="ru-RU" sz="2100" dirty="0">
                <a:latin typeface="Cambria" panose="02040503050406030204" pitchFamily="18" charset="0"/>
                <a:ea typeface="Cambria" panose="02040503050406030204" pitchFamily="18" charset="0"/>
              </a:rPr>
              <a:t>Структура доходов консолидированного бюджета (тыс. руб.)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73C4C3BB-DB87-401C-8AEA-DA8898F0E0E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55589885"/>
              </p:ext>
            </p:extLst>
          </p:nvPr>
        </p:nvGraphicFramePr>
        <p:xfrm>
          <a:off x="0" y="745589"/>
          <a:ext cx="9144000" cy="58644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72820">
                  <a:extLst>
                    <a:ext uri="{9D8B030D-6E8A-4147-A177-3AD203B41FA5}">
                      <a16:colId xmlns:a16="http://schemas.microsoft.com/office/drawing/2014/main" val="701546709"/>
                    </a:ext>
                  </a:extLst>
                </a:gridCol>
                <a:gridCol w="1769207">
                  <a:extLst>
                    <a:ext uri="{9D8B030D-6E8A-4147-A177-3AD203B41FA5}">
                      <a16:colId xmlns:a16="http://schemas.microsoft.com/office/drawing/2014/main" val="1387940184"/>
                    </a:ext>
                  </a:extLst>
                </a:gridCol>
                <a:gridCol w="1607515">
                  <a:extLst>
                    <a:ext uri="{9D8B030D-6E8A-4147-A177-3AD203B41FA5}">
                      <a16:colId xmlns:a16="http://schemas.microsoft.com/office/drawing/2014/main" val="2589979464"/>
                    </a:ext>
                  </a:extLst>
                </a:gridCol>
                <a:gridCol w="1373865">
                  <a:extLst>
                    <a:ext uri="{9D8B030D-6E8A-4147-A177-3AD203B41FA5}">
                      <a16:colId xmlns:a16="http://schemas.microsoft.com/office/drawing/2014/main" val="3004750684"/>
                    </a:ext>
                  </a:extLst>
                </a:gridCol>
                <a:gridCol w="1420593">
                  <a:extLst>
                    <a:ext uri="{9D8B030D-6E8A-4147-A177-3AD203B41FA5}">
                      <a16:colId xmlns:a16="http://schemas.microsoft.com/office/drawing/2014/main" val="1764990250"/>
                    </a:ext>
                  </a:extLst>
                </a:gridCol>
              </a:tblGrid>
              <a:tr h="1125184"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Показатели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Проект </a:t>
                      </a:r>
                    </a:p>
                    <a:p>
                      <a:pPr algn="ctr"/>
                      <a:r>
                        <a:rPr lang="ru-RU" sz="1400" b="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2025 года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Ожидаемое исполнение  </a:t>
                      </a:r>
                    </a:p>
                    <a:p>
                      <a:pPr algn="ctr"/>
                      <a:r>
                        <a:rPr lang="ru-RU" sz="1400" b="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за 20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r>
                        <a:rPr lang="ru-RU" sz="1400" b="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 год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Темп роста к ожидаемому за 20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r>
                        <a:rPr lang="ru-RU" sz="1400" b="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 год, %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Удельный вес в объеме доходов проект 2025 года, %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064363219"/>
                  </a:ext>
                </a:extLst>
              </a:tr>
              <a:tr h="499506">
                <a:tc>
                  <a:txBody>
                    <a:bodyPr/>
                    <a:lstStyle/>
                    <a:p>
                      <a:r>
                        <a:rPr lang="ru-RU" sz="1400" b="1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Собственные доходы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39 945,3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36 116,7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110,6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49,7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607274471"/>
                  </a:ext>
                </a:extLst>
              </a:tr>
              <a:tr h="499506">
                <a:tc>
                  <a:txBody>
                    <a:bodyPr/>
                    <a:lstStyle/>
                    <a:p>
                      <a:pPr algn="r"/>
                      <a:r>
                        <a:rPr lang="ru-RU" sz="1400" b="1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Налоговые доходы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35 211,3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32 134,9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109,6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43,8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986950996"/>
                  </a:ext>
                </a:extLst>
              </a:tr>
              <a:tr h="499506">
                <a:tc>
                  <a:txBody>
                    <a:bodyPr/>
                    <a:lstStyle/>
                    <a:p>
                      <a:pPr algn="r"/>
                      <a:r>
                        <a:rPr lang="ru-RU" sz="1400" b="0" i="1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Подоходный налог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i="1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23 119,7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i="1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19 911,2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i="1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116,1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i="1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28,8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829491113"/>
                  </a:ext>
                </a:extLst>
              </a:tr>
              <a:tr h="499506">
                <a:tc>
                  <a:txBody>
                    <a:bodyPr/>
                    <a:lstStyle/>
                    <a:p>
                      <a:pPr algn="r"/>
                      <a:r>
                        <a:rPr lang="ru-RU" sz="1400" b="0" i="1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НДС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i="1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5 475,6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i="1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5 045,6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i="1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108,5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i="1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6,8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368921412"/>
                  </a:ext>
                </a:extLst>
              </a:tr>
              <a:tr h="499506">
                <a:tc>
                  <a:txBody>
                    <a:bodyPr/>
                    <a:lstStyle/>
                    <a:p>
                      <a:pPr algn="r"/>
                      <a:r>
                        <a:rPr lang="ru-RU" sz="1400" b="0" i="1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Налог на прибыль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i="1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1 569,7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i="1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2 014,1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i="1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77,9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i="1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1,9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133391823"/>
                  </a:ext>
                </a:extLst>
              </a:tr>
              <a:tr h="615830">
                <a:tc>
                  <a:txBody>
                    <a:bodyPr/>
                    <a:lstStyle/>
                    <a:p>
                      <a:pPr algn="r"/>
                      <a:r>
                        <a:rPr lang="ru-RU" sz="1400" b="0" i="1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Налоги на собственность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i="1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1 768,4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i="1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1 867,1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i="1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94,7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i="1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2,2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065711534"/>
                  </a:ext>
                </a:extLst>
              </a:tr>
              <a:tr h="499506">
                <a:tc>
                  <a:txBody>
                    <a:bodyPr/>
                    <a:lstStyle/>
                    <a:p>
                      <a:pPr algn="r"/>
                      <a:r>
                        <a:rPr lang="ru-RU" sz="1400" b="1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Неналоговые доходы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4 734,0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3 981,8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118,9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5,9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551072510"/>
                  </a:ext>
                </a:extLst>
              </a:tr>
              <a:tr h="626859">
                <a:tc>
                  <a:txBody>
                    <a:bodyPr/>
                    <a:lstStyle/>
                    <a:p>
                      <a:r>
                        <a:rPr lang="ru-RU" sz="1400" b="1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Безвозмездные поступления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40 409,4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34 568,1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116,9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50,3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436334933"/>
                  </a:ext>
                </a:extLst>
              </a:tr>
              <a:tr h="499506">
                <a:tc>
                  <a:txBody>
                    <a:bodyPr/>
                    <a:lstStyle/>
                    <a:p>
                      <a:r>
                        <a:rPr lang="ru-RU" sz="1400" b="1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ВСЕГО ДОХОДОВ</a:t>
                      </a:r>
                    </a:p>
                  </a:txBody>
                  <a:tcPr marL="68580" marR="68580" marT="34290" marB="3429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80 354,7</a:t>
                      </a:r>
                    </a:p>
                  </a:txBody>
                  <a:tcPr marL="68580" marR="68580" marT="34290" marB="3429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70 684,8</a:t>
                      </a:r>
                    </a:p>
                  </a:txBody>
                  <a:tcPr marL="68580" marR="68580" marT="34290" marB="3429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113,7</a:t>
                      </a:r>
                    </a:p>
                  </a:txBody>
                  <a:tcPr marL="68580" marR="68580" marT="34290" marB="3429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100,0</a:t>
                      </a:r>
                    </a:p>
                  </a:txBody>
                  <a:tcPr marL="68580" marR="68580" marT="34290" marB="3429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49038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17936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0AFFDD-3A1B-4986-859D-DE8A148B10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69187"/>
            <a:ext cx="9144000" cy="656411"/>
          </a:xfrm>
        </p:spPr>
        <p:txBody>
          <a:bodyPr>
            <a:normAutofit fontScale="90000"/>
          </a:bodyPr>
          <a:lstStyle/>
          <a:p>
            <a:r>
              <a:rPr lang="ru-RU" sz="2000" b="1" dirty="0">
                <a:latin typeface="Century Schoolbook" panose="02040604050505020304" pitchFamily="18" charset="0"/>
              </a:rPr>
              <a:t>Объем консолидированного бюджета </a:t>
            </a:r>
            <a:r>
              <a:rPr lang="ru-RU" sz="2000" b="1" dirty="0" err="1">
                <a:latin typeface="Century Schoolbook" panose="02040604050505020304" pitchFamily="18" charset="0"/>
              </a:rPr>
              <a:t>Вороновского</a:t>
            </a:r>
            <a:r>
              <a:rPr lang="ru-RU" sz="2000" b="1" dirty="0">
                <a:latin typeface="Century Schoolbook" panose="02040604050505020304" pitchFamily="18" charset="0"/>
              </a:rPr>
              <a:t> района (тыс. руб.)</a:t>
            </a:r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2B52BD40-B4FF-4BBA-950B-468D2C7D881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1227987"/>
              </p:ext>
            </p:extLst>
          </p:nvPr>
        </p:nvGraphicFramePr>
        <p:xfrm>
          <a:off x="1" y="1002351"/>
          <a:ext cx="9144000" cy="59152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6296">
                  <a:extLst>
                    <a:ext uri="{9D8B030D-6E8A-4147-A177-3AD203B41FA5}">
                      <a16:colId xmlns:a16="http://schemas.microsoft.com/office/drawing/2014/main" val="1595851339"/>
                    </a:ext>
                  </a:extLst>
                </a:gridCol>
                <a:gridCol w="4567704">
                  <a:extLst>
                    <a:ext uri="{9D8B030D-6E8A-4147-A177-3AD203B41FA5}">
                      <a16:colId xmlns:a16="http://schemas.microsoft.com/office/drawing/2014/main" val="1145735502"/>
                    </a:ext>
                  </a:extLst>
                </a:gridCol>
              </a:tblGrid>
              <a:tr h="437257">
                <a:tc>
                  <a:txBody>
                    <a:bodyPr/>
                    <a:lstStyle/>
                    <a:p>
                      <a:endParaRPr lang="ru-RU" sz="1400" b="1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Проект бюджета </a:t>
                      </a:r>
                    </a:p>
                    <a:p>
                      <a:pPr algn="ctr"/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на 2025 год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58166186"/>
                  </a:ext>
                </a:extLst>
              </a:tr>
              <a:tr h="349807">
                <a:tc gridSpan="2"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Бюджет </a:t>
                      </a:r>
                      <a:r>
                        <a:rPr lang="ru-RU" sz="1400" b="1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Вороновского</a:t>
                      </a:r>
                      <a:r>
                        <a:rPr lang="ru-RU" sz="1400" b="1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района</a:t>
                      </a:r>
                    </a:p>
                  </a:txBody>
                  <a:tcPr marL="68580" marR="68580" marT="34290" marB="3429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8872442"/>
                  </a:ext>
                </a:extLst>
              </a:tr>
              <a:tr h="352908">
                <a:tc>
                  <a:txBody>
                    <a:bodyPr/>
                    <a:lstStyle/>
                    <a:p>
                      <a:r>
                        <a:rPr lang="ru-RU" sz="1400" b="1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ДОХОДЫ ВСЕГО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80 354,7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989945589"/>
                  </a:ext>
                </a:extLst>
              </a:tr>
              <a:tr h="404593">
                <a:tc>
                  <a:txBody>
                    <a:bodyPr/>
                    <a:lstStyle/>
                    <a:p>
                      <a:r>
                        <a:rPr lang="ru-RU" sz="1400" b="1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Собственные доходы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39 945,3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140334745"/>
                  </a:ext>
                </a:extLst>
              </a:tr>
              <a:tr h="390914">
                <a:tc>
                  <a:txBody>
                    <a:bodyPr/>
                    <a:lstStyle/>
                    <a:p>
                      <a:r>
                        <a:rPr lang="ru-RU" sz="1400" b="1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Безвозмездные поступления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40 409,4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497910410"/>
                  </a:ext>
                </a:extLst>
              </a:tr>
              <a:tr h="352908">
                <a:tc>
                  <a:txBody>
                    <a:bodyPr/>
                    <a:lstStyle/>
                    <a:p>
                      <a:r>
                        <a:rPr lang="ru-RU" sz="1400" b="1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РАСХОДЫ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80 354,7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848195357"/>
                  </a:ext>
                </a:extLst>
              </a:tr>
              <a:tr h="352908">
                <a:tc gridSpan="2"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Районный бюджет</a:t>
                      </a:r>
                    </a:p>
                  </a:txBody>
                  <a:tcPr marL="68580" marR="68580" marT="34290" marB="3429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5499925"/>
                  </a:ext>
                </a:extLst>
              </a:tr>
              <a:tr h="352908">
                <a:tc>
                  <a:txBody>
                    <a:bodyPr/>
                    <a:lstStyle/>
                    <a:p>
                      <a:r>
                        <a:rPr lang="ru-RU" sz="1400" b="1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ДОХОДЫ ВСЕГО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78 057,3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044564594"/>
                  </a:ext>
                </a:extLst>
              </a:tr>
              <a:tr h="352908">
                <a:tc>
                  <a:txBody>
                    <a:bodyPr/>
                    <a:lstStyle/>
                    <a:p>
                      <a:r>
                        <a:rPr lang="ru-RU" sz="1400" b="1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Собственные доходы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39 298,1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92115784"/>
                  </a:ext>
                </a:extLst>
              </a:tr>
              <a:tr h="412631">
                <a:tc>
                  <a:txBody>
                    <a:bodyPr/>
                    <a:lstStyle/>
                    <a:p>
                      <a:r>
                        <a:rPr lang="ru-RU" sz="1400" b="1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Безвозмездные поступления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38 759,2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633086197"/>
                  </a:ext>
                </a:extLst>
              </a:tr>
              <a:tr h="352908">
                <a:tc>
                  <a:txBody>
                    <a:bodyPr/>
                    <a:lstStyle/>
                    <a:p>
                      <a:r>
                        <a:rPr lang="ru-RU" sz="1400" b="1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РАСХОДЫ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78 057,3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248772076"/>
                  </a:ext>
                </a:extLst>
              </a:tr>
              <a:tr h="352908">
                <a:tc gridSpan="2"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Нижестоящие бюджеты</a:t>
                      </a:r>
                    </a:p>
                  </a:txBody>
                  <a:tcPr marL="68580" marR="68580" marT="34290" marB="34290"/>
                </a:tc>
                <a:tc hMerge="1">
                  <a:txBody>
                    <a:bodyPr/>
                    <a:lstStyle/>
                    <a:p>
                      <a:pPr algn="ctr"/>
                      <a:endParaRPr lang="ru-RU" sz="1400" dirty="0">
                        <a:latin typeface="Century Schoolbook" panose="020406040505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7631031"/>
                  </a:ext>
                </a:extLst>
              </a:tr>
              <a:tr h="352908">
                <a:tc>
                  <a:txBody>
                    <a:bodyPr/>
                    <a:lstStyle/>
                    <a:p>
                      <a:r>
                        <a:rPr lang="ru-RU" sz="1400" b="1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ДОХОДЫ ВСЕГО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2 297,4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763188940"/>
                  </a:ext>
                </a:extLst>
              </a:tr>
              <a:tr h="352908">
                <a:tc>
                  <a:txBody>
                    <a:bodyPr/>
                    <a:lstStyle/>
                    <a:p>
                      <a:r>
                        <a:rPr lang="ru-RU" sz="1400" b="1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Собственные доходы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647,2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37094542"/>
                  </a:ext>
                </a:extLst>
              </a:tr>
              <a:tr h="326324">
                <a:tc>
                  <a:txBody>
                    <a:bodyPr/>
                    <a:lstStyle/>
                    <a:p>
                      <a:r>
                        <a:rPr lang="ru-RU" sz="1400" b="1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Безвозмездные поступления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1 650,2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285765699"/>
                  </a:ext>
                </a:extLst>
              </a:tr>
              <a:tr h="326324">
                <a:tc>
                  <a:txBody>
                    <a:bodyPr/>
                    <a:lstStyle/>
                    <a:p>
                      <a:r>
                        <a:rPr lang="ru-RU" sz="1400" b="1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РАСХОДЫ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2 297,4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6130156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97031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F9E959-EEE6-4686-9E44-951ACC76F4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277604"/>
            <a:ext cx="9144000" cy="775982"/>
          </a:xfrm>
        </p:spPr>
        <p:txBody>
          <a:bodyPr>
            <a:normAutofit fontScale="90000"/>
          </a:bodyPr>
          <a:lstStyle/>
          <a:p>
            <a:r>
              <a:rPr lang="ru-RU" sz="2250" b="1" dirty="0">
                <a:latin typeface="Century Schoolbook" panose="02040604050505020304" pitchFamily="18" charset="0"/>
              </a:rPr>
              <a:t>Структура доходов районного бюджета на 2025 год (тыс. руб.)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620050FF-1216-48D9-B64A-4808C4564CC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98959345"/>
              </p:ext>
            </p:extLst>
          </p:nvPr>
        </p:nvGraphicFramePr>
        <p:xfrm>
          <a:off x="0" y="787790"/>
          <a:ext cx="9143999" cy="60494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28713">
                  <a:extLst>
                    <a:ext uri="{9D8B030D-6E8A-4147-A177-3AD203B41FA5}">
                      <a16:colId xmlns:a16="http://schemas.microsoft.com/office/drawing/2014/main" val="1445350112"/>
                    </a:ext>
                  </a:extLst>
                </a:gridCol>
                <a:gridCol w="1920690">
                  <a:extLst>
                    <a:ext uri="{9D8B030D-6E8A-4147-A177-3AD203B41FA5}">
                      <a16:colId xmlns:a16="http://schemas.microsoft.com/office/drawing/2014/main" val="1981510403"/>
                    </a:ext>
                  </a:extLst>
                </a:gridCol>
                <a:gridCol w="1997298">
                  <a:extLst>
                    <a:ext uri="{9D8B030D-6E8A-4147-A177-3AD203B41FA5}">
                      <a16:colId xmlns:a16="http://schemas.microsoft.com/office/drawing/2014/main" val="1840538149"/>
                    </a:ext>
                  </a:extLst>
                </a:gridCol>
                <a:gridCol w="1997298">
                  <a:extLst>
                    <a:ext uri="{9D8B030D-6E8A-4147-A177-3AD203B41FA5}">
                      <a16:colId xmlns:a16="http://schemas.microsoft.com/office/drawing/2014/main" val="2790911532"/>
                    </a:ext>
                  </a:extLst>
                </a:gridCol>
              </a:tblGrid>
              <a:tr h="847047">
                <a:tc>
                  <a:txBody>
                    <a:bodyPr/>
                    <a:lstStyle/>
                    <a:p>
                      <a:endParaRPr lang="ru-RU" sz="1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ru-RU" sz="1400" b="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pPr algn="ctr"/>
                      <a:r>
                        <a:rPr lang="ru-RU" sz="1400" b="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Проект 2025 года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Удельный вес в собственных доходах,%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Удельный вес в общем объеме доходов, %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478030382"/>
                  </a:ext>
                </a:extLst>
              </a:tr>
              <a:tr h="598581">
                <a:tc>
                  <a:txBody>
                    <a:bodyPr/>
                    <a:lstStyle/>
                    <a:p>
                      <a:r>
                        <a:rPr lang="ru-RU" sz="1400" b="1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ВСЕГО ДОХОДОВ РАЙОННОГО БЮДЖЕТА</a:t>
                      </a:r>
                      <a:r>
                        <a:rPr lang="ru-RU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: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78 057,3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100,0</a:t>
                      </a:r>
                      <a:endParaRPr lang="ru-RU" sz="18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575942832"/>
                  </a:ext>
                </a:extLst>
              </a:tr>
              <a:tr h="375227">
                <a:tc gridSpan="4">
                  <a:txBody>
                    <a:bodyPr/>
                    <a:lstStyle/>
                    <a:p>
                      <a:r>
                        <a:rPr lang="ru-RU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в том числе:</a:t>
                      </a:r>
                    </a:p>
                  </a:txBody>
                  <a:tcPr marL="68580" marR="68580" marT="34290" marB="34290"/>
                </a:tc>
                <a:tc hMerge="1">
                  <a:txBody>
                    <a:bodyPr/>
                    <a:lstStyle/>
                    <a:p>
                      <a:pPr algn="ctr"/>
                      <a:endParaRPr lang="ru-RU" sz="1400" dirty="0">
                        <a:latin typeface="Century Schoolbook" panose="020406040505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400" dirty="0">
                        <a:latin typeface="Century Schoolbook" panose="020406040505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400" dirty="0">
                        <a:latin typeface="Century Schoolbook" panose="020406040505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621404"/>
                  </a:ext>
                </a:extLst>
              </a:tr>
              <a:tr h="375227">
                <a:tc>
                  <a:txBody>
                    <a:bodyPr/>
                    <a:lstStyle/>
                    <a:p>
                      <a:r>
                        <a:rPr lang="ru-RU" sz="1400" b="1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Безвозмездные поступления </a:t>
                      </a:r>
                    </a:p>
                  </a:txBody>
                  <a:tcPr marL="68580" marR="68580" marT="34290" marB="3429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38 759,2</a:t>
                      </a:r>
                    </a:p>
                  </a:txBody>
                  <a:tcPr marL="68580" marR="68580" marT="34290" marB="3429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</a:t>
                      </a:r>
                    </a:p>
                  </a:txBody>
                  <a:tcPr marL="68580" marR="68580" marT="34290" marB="3429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49,6</a:t>
                      </a:r>
                    </a:p>
                  </a:txBody>
                  <a:tcPr marL="68580" marR="68580" marT="34290" marB="3429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4531007"/>
                  </a:ext>
                </a:extLst>
              </a:tr>
              <a:tr h="375227">
                <a:tc>
                  <a:txBody>
                    <a:bodyPr/>
                    <a:lstStyle/>
                    <a:p>
                      <a:r>
                        <a:rPr lang="ru-RU" sz="1400" b="1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Собственные доходы бюджета </a:t>
                      </a:r>
                    </a:p>
                  </a:txBody>
                  <a:tcPr marL="68580" marR="68580" marT="34290" marB="3429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39 298,1</a:t>
                      </a:r>
                    </a:p>
                  </a:txBody>
                  <a:tcPr marL="68580" marR="68580" marT="34290" marB="3429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100,0</a:t>
                      </a:r>
                    </a:p>
                  </a:txBody>
                  <a:tcPr marL="68580" marR="68580" marT="34290" marB="3429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50,4</a:t>
                      </a:r>
                    </a:p>
                  </a:txBody>
                  <a:tcPr marL="68580" marR="68580" marT="34290" marB="3429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8264391"/>
                  </a:ext>
                </a:extLst>
              </a:tr>
              <a:tr h="375227">
                <a:tc>
                  <a:txBody>
                    <a:bodyPr/>
                    <a:lstStyle/>
                    <a:p>
                      <a:r>
                        <a:rPr lang="ru-RU" sz="1400" b="1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Налоговые доходы – всего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34 621,3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88,1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44,4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623561848"/>
                  </a:ext>
                </a:extLst>
              </a:tr>
              <a:tr h="375227">
                <a:tc gridSpan="4">
                  <a:txBody>
                    <a:bodyPr/>
                    <a:lstStyle/>
                    <a:p>
                      <a:endParaRPr lang="ru-RU" sz="1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34290" marB="34290"/>
                </a:tc>
                <a:tc hMerge="1">
                  <a:txBody>
                    <a:bodyPr/>
                    <a:lstStyle/>
                    <a:p>
                      <a:pPr algn="ctr"/>
                      <a:endParaRPr lang="ru-RU" sz="1400" dirty="0">
                        <a:latin typeface="Century Schoolbook" panose="020406040505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400" dirty="0">
                        <a:latin typeface="Century Schoolbook" panose="020406040505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400" dirty="0">
                        <a:latin typeface="Century Schoolbook" panose="020406040505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7078371"/>
                  </a:ext>
                </a:extLst>
              </a:tr>
              <a:tr h="375227">
                <a:tc>
                  <a:txBody>
                    <a:bodyPr/>
                    <a:lstStyle/>
                    <a:p>
                      <a:r>
                        <a:rPr lang="ru-RU" sz="1400" i="1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подоходный налог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22 657,3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57,6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29,0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706140605"/>
                  </a:ext>
                </a:extLst>
              </a:tr>
              <a:tr h="354506">
                <a:tc>
                  <a:txBody>
                    <a:bodyPr/>
                    <a:lstStyle/>
                    <a:p>
                      <a:r>
                        <a:rPr lang="ru-RU" sz="1400" i="1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налог на прибыль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1 569,7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4,0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2,0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869307248"/>
                  </a:ext>
                </a:extLst>
              </a:tr>
              <a:tr h="1247542">
                <a:tc>
                  <a:txBody>
                    <a:bodyPr/>
                    <a:lstStyle/>
                    <a:p>
                      <a:pPr algn="just"/>
                      <a:r>
                        <a:rPr lang="ru-RU" sz="1400" i="1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Налоги на собственность</a:t>
                      </a:r>
                    </a:p>
                    <a:p>
                      <a:pPr algn="just"/>
                      <a:r>
                        <a:rPr lang="ru-RU" sz="1400" i="1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в том числе:</a:t>
                      </a:r>
                    </a:p>
                    <a:p>
                      <a:pPr marL="285750" indent="-285750" algn="just">
                        <a:buFontTx/>
                        <a:buChar char="-"/>
                      </a:pPr>
                      <a:r>
                        <a:rPr lang="ru-RU" sz="1400" i="1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налог на недвижимость</a:t>
                      </a:r>
                    </a:p>
                    <a:p>
                      <a:pPr marL="285750" indent="-285750" algn="just">
                        <a:buFontTx/>
                        <a:buChar char="-"/>
                      </a:pPr>
                      <a:r>
                        <a:rPr lang="ru-RU" sz="1400" i="1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земельный налог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1 652,5</a:t>
                      </a:r>
                    </a:p>
                    <a:p>
                      <a:pPr algn="ctr"/>
                      <a:endParaRPr lang="ru-RU" sz="18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pPr algn="ctr"/>
                      <a:r>
                        <a:rPr lang="ru-RU" sz="18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1 299,5</a:t>
                      </a:r>
                    </a:p>
                    <a:p>
                      <a:pPr algn="ctr"/>
                      <a:r>
                        <a:rPr lang="ru-RU" sz="18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353,0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4,2</a:t>
                      </a:r>
                    </a:p>
                    <a:p>
                      <a:pPr algn="ctr"/>
                      <a:endParaRPr lang="ru-RU" sz="18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pPr algn="ctr"/>
                      <a:r>
                        <a:rPr lang="ru-RU" sz="18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3,3</a:t>
                      </a:r>
                    </a:p>
                    <a:p>
                      <a:pPr algn="ctr"/>
                      <a:r>
                        <a:rPr lang="ru-RU" sz="18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0,9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2,1</a:t>
                      </a:r>
                    </a:p>
                    <a:p>
                      <a:pPr algn="ctr"/>
                      <a:endParaRPr lang="ru-RU" sz="18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pPr algn="ctr"/>
                      <a:r>
                        <a:rPr lang="ru-RU" sz="18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1,7</a:t>
                      </a:r>
                    </a:p>
                    <a:p>
                      <a:pPr algn="ctr"/>
                      <a:r>
                        <a:rPr lang="ru-RU" sz="18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0,4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604374247"/>
                  </a:ext>
                </a:extLst>
              </a:tr>
              <a:tr h="375227"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ru-RU" sz="1400" i="1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НДС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5 475,6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13,9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7,0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20146305"/>
                  </a:ext>
                </a:extLst>
              </a:tr>
              <a:tr h="375227"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ru-RU" sz="1400" b="1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Неналоговые доходы- всего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4 676,8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11,9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6,0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42740665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886459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D29FE45-51D2-4E1E-B7F8-E806F463C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42496"/>
            <a:ext cx="8890782" cy="615634"/>
          </a:xfrm>
        </p:spPr>
        <p:txBody>
          <a:bodyPr>
            <a:normAutofit/>
          </a:bodyPr>
          <a:lstStyle/>
          <a:p>
            <a:pPr algn="ctr"/>
            <a:r>
              <a:rPr lang="ru-RU" sz="1950" dirty="0">
                <a:latin typeface="Century Schoolbook" panose="02040604050505020304" pitchFamily="18" charset="0"/>
              </a:rPr>
              <a:t>Объем первоочередных расходов районного бюджета(тыс. руб.)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4548849E-18FA-4C91-8647-FE7CACF571D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32340583"/>
              </p:ext>
            </p:extLst>
          </p:nvPr>
        </p:nvGraphicFramePr>
        <p:xfrm>
          <a:off x="0" y="717452"/>
          <a:ext cx="9144001" cy="58980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14047">
                  <a:extLst>
                    <a:ext uri="{9D8B030D-6E8A-4147-A177-3AD203B41FA5}">
                      <a16:colId xmlns:a16="http://schemas.microsoft.com/office/drawing/2014/main" val="1535299336"/>
                    </a:ext>
                  </a:extLst>
                </a:gridCol>
                <a:gridCol w="1724273">
                  <a:extLst>
                    <a:ext uri="{9D8B030D-6E8A-4147-A177-3AD203B41FA5}">
                      <a16:colId xmlns:a16="http://schemas.microsoft.com/office/drawing/2014/main" val="3416311298"/>
                    </a:ext>
                  </a:extLst>
                </a:gridCol>
                <a:gridCol w="1205681">
                  <a:extLst>
                    <a:ext uri="{9D8B030D-6E8A-4147-A177-3AD203B41FA5}">
                      <a16:colId xmlns:a16="http://schemas.microsoft.com/office/drawing/2014/main" val="1891486388"/>
                    </a:ext>
                  </a:extLst>
                </a:gridCol>
              </a:tblGrid>
              <a:tr h="1137474">
                <a:tc>
                  <a:txBody>
                    <a:bodyPr/>
                    <a:lstStyle/>
                    <a:p>
                      <a:endParaRPr lang="ru-RU" sz="1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Проект 2025 года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Удельный вес в общем объеме расходов, %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402174683"/>
                  </a:ext>
                </a:extLst>
              </a:tr>
              <a:tr h="504704"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Заработная плата рабочих и служащих ( с учетом начислений на нее)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54 585,7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69,9</a:t>
                      </a:r>
                      <a:endParaRPr lang="LID4096" sz="18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985894908"/>
                  </a:ext>
                </a:extLst>
              </a:tr>
              <a:tr h="475617"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Лекарственные средства и изделия медицинского назначения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1 380,7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1,8</a:t>
                      </a:r>
                      <a:endParaRPr lang="LID4096" sz="18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950375423"/>
                  </a:ext>
                </a:extLst>
              </a:tr>
              <a:tr h="354132"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Продукты питания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2 186,6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2,8</a:t>
                      </a:r>
                      <a:endParaRPr lang="LID4096" sz="18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482997023"/>
                  </a:ext>
                </a:extLst>
              </a:tr>
              <a:tr h="354132"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Оплата коммунальных услуг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4 750,0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6,1</a:t>
                      </a:r>
                      <a:endParaRPr lang="LID4096" sz="18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200196228"/>
                  </a:ext>
                </a:extLst>
              </a:tr>
              <a:tr h="354132"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Субсидии, в том числе: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3 498,7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4,5</a:t>
                      </a:r>
                      <a:endParaRPr lang="LID4096" sz="18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09911471"/>
                  </a:ext>
                </a:extLst>
              </a:tr>
              <a:tr h="354132"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 субсидирование услуг транспорта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536,0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0,7</a:t>
                      </a:r>
                      <a:endParaRPr lang="LID4096" sz="18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703461924"/>
                  </a:ext>
                </a:extLst>
              </a:tr>
              <a:tr h="354132"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-субсидирование жилищно-коммунальных услуг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2 213,7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2,8</a:t>
                      </a:r>
                      <a:endParaRPr lang="LID4096" sz="18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93507882"/>
                  </a:ext>
                </a:extLst>
              </a:tr>
              <a:tr h="947201"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-субсидирование расходов на возмещение разницы в ценах на твердые виды топлива, реализуемые населению и части надбавки гор(рай) </a:t>
                      </a:r>
                      <a:r>
                        <a:rPr lang="ru-RU" sz="1400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топсбытов</a:t>
                      </a:r>
                      <a:r>
                        <a:rPr lang="ru-RU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при реализации населению твердых видов топлива по регулируемым фиксированным ценам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749,0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1,0</a:t>
                      </a:r>
                      <a:endParaRPr lang="LID4096" sz="18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66948557"/>
                  </a:ext>
                </a:extLst>
              </a:tr>
              <a:tr h="354132"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Трансферты населению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2 486,0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3,2</a:t>
                      </a:r>
                      <a:endParaRPr lang="LID4096" sz="18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158362527"/>
                  </a:ext>
                </a:extLst>
              </a:tr>
              <a:tr h="354132"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Итого первоочередных расходов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68 929,1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88,3</a:t>
                      </a:r>
                      <a:endParaRPr lang="LID4096" sz="18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861452965"/>
                  </a:ext>
                </a:extLst>
              </a:tr>
              <a:tr h="354132">
                <a:tc>
                  <a:txBody>
                    <a:bodyPr/>
                    <a:lstStyle/>
                    <a:p>
                      <a:r>
                        <a:rPr lang="ru-RU" sz="1400" b="1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Всего расходов</a:t>
                      </a:r>
                    </a:p>
                  </a:txBody>
                  <a:tcPr marL="68580" marR="68580" marT="34290" marB="3429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78 057,3</a:t>
                      </a:r>
                    </a:p>
                  </a:txBody>
                  <a:tcPr marL="68580" marR="68580" marT="34290" marB="3429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100,0</a:t>
                      </a:r>
                      <a:endParaRPr lang="LID4096" sz="18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34290" marB="3429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76267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64458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E303C57-E1BC-4365-B52B-4511D876B8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9034"/>
            <a:ext cx="9117427" cy="37367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1800" b="1" dirty="0">
                <a:latin typeface="Century Schoolbook" panose="02040604050505020304" pitchFamily="18" charset="0"/>
              </a:rPr>
              <a:t>Учреждения социальной сферы по основным статьям расходов, тыс. руб.</a:t>
            </a:r>
            <a:endParaRPr lang="LID4096" sz="1800" b="1" dirty="0">
              <a:latin typeface="Century Schoolbook" panose="02040604050505020304" pitchFamily="18" charset="0"/>
            </a:endParaRP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1BD69CAD-84D0-45E4-8093-136777BEE23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56364197"/>
              </p:ext>
            </p:extLst>
          </p:nvPr>
        </p:nvGraphicFramePr>
        <p:xfrm>
          <a:off x="1" y="731520"/>
          <a:ext cx="9117427" cy="59374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5600">
                  <a:extLst>
                    <a:ext uri="{9D8B030D-6E8A-4147-A177-3AD203B41FA5}">
                      <a16:colId xmlns:a16="http://schemas.microsoft.com/office/drawing/2014/main" val="1538210493"/>
                    </a:ext>
                  </a:extLst>
                </a:gridCol>
                <a:gridCol w="994228">
                  <a:extLst>
                    <a:ext uri="{9D8B030D-6E8A-4147-A177-3AD203B41FA5}">
                      <a16:colId xmlns:a16="http://schemas.microsoft.com/office/drawing/2014/main" val="1375270013"/>
                    </a:ext>
                  </a:extLst>
                </a:gridCol>
                <a:gridCol w="1303541">
                  <a:extLst>
                    <a:ext uri="{9D8B030D-6E8A-4147-A177-3AD203B41FA5}">
                      <a16:colId xmlns:a16="http://schemas.microsoft.com/office/drawing/2014/main" val="779330922"/>
                    </a:ext>
                  </a:extLst>
                </a:gridCol>
                <a:gridCol w="1005274">
                  <a:extLst>
                    <a:ext uri="{9D8B030D-6E8A-4147-A177-3AD203B41FA5}">
                      <a16:colId xmlns:a16="http://schemas.microsoft.com/office/drawing/2014/main" val="2656102147"/>
                    </a:ext>
                  </a:extLst>
                </a:gridCol>
                <a:gridCol w="795382">
                  <a:extLst>
                    <a:ext uri="{9D8B030D-6E8A-4147-A177-3AD203B41FA5}">
                      <a16:colId xmlns:a16="http://schemas.microsoft.com/office/drawing/2014/main" val="247045549"/>
                    </a:ext>
                  </a:extLst>
                </a:gridCol>
                <a:gridCol w="983180">
                  <a:extLst>
                    <a:ext uri="{9D8B030D-6E8A-4147-A177-3AD203B41FA5}">
                      <a16:colId xmlns:a16="http://schemas.microsoft.com/office/drawing/2014/main" val="1446418948"/>
                    </a:ext>
                  </a:extLst>
                </a:gridCol>
                <a:gridCol w="861663">
                  <a:extLst>
                    <a:ext uri="{9D8B030D-6E8A-4147-A177-3AD203B41FA5}">
                      <a16:colId xmlns:a16="http://schemas.microsoft.com/office/drawing/2014/main" val="3490571844"/>
                    </a:ext>
                  </a:extLst>
                </a:gridCol>
                <a:gridCol w="950039">
                  <a:extLst>
                    <a:ext uri="{9D8B030D-6E8A-4147-A177-3AD203B41FA5}">
                      <a16:colId xmlns:a16="http://schemas.microsoft.com/office/drawing/2014/main" val="3349179060"/>
                    </a:ext>
                  </a:extLst>
                </a:gridCol>
                <a:gridCol w="828520">
                  <a:extLst>
                    <a:ext uri="{9D8B030D-6E8A-4147-A177-3AD203B41FA5}">
                      <a16:colId xmlns:a16="http://schemas.microsoft.com/office/drawing/2014/main" val="662924752"/>
                    </a:ext>
                  </a:extLst>
                </a:gridCol>
              </a:tblGrid>
              <a:tr h="1189317">
                <a:tc>
                  <a:txBody>
                    <a:bodyPr/>
                    <a:lstStyle/>
                    <a:p>
                      <a:endParaRPr lang="LID4096" sz="11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Образование</a:t>
                      </a:r>
                      <a:endParaRPr lang="LID4096" sz="11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Здравоохранение</a:t>
                      </a:r>
                      <a:endParaRPr lang="LID4096" sz="11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Физкультура</a:t>
                      </a:r>
                      <a:endParaRPr lang="LID4096" sz="11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Культура</a:t>
                      </a:r>
                      <a:endParaRPr lang="LID4096" sz="11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Социальная политика</a:t>
                      </a:r>
                      <a:endParaRPr lang="LID4096" sz="11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ВСЕГО</a:t>
                      </a:r>
                      <a:endParaRPr lang="LID4096" sz="11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Уточненный план 2024 года</a:t>
                      </a:r>
                      <a:endParaRPr lang="LID4096" sz="11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% роста к уточненному плану 2024 года</a:t>
                      </a:r>
                      <a:endParaRPr lang="LID4096" sz="11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425260248"/>
                  </a:ext>
                </a:extLst>
              </a:tr>
              <a:tr h="762383">
                <a:tc>
                  <a:txBody>
                    <a:bodyPr/>
                    <a:lstStyle/>
                    <a:p>
                      <a:r>
                        <a:rPr lang="ru-RU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Заработная плата и взносы (отчисления)</a:t>
                      </a:r>
                      <a:endParaRPr lang="LID4096" sz="11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23 140,0</a:t>
                      </a:r>
                      <a:endParaRPr lang="LID4096" sz="1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13 000,0</a:t>
                      </a:r>
                      <a:endParaRPr lang="LID4096" sz="1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380,0</a:t>
                      </a:r>
                      <a:endParaRPr lang="LID4096" sz="1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3 112,0</a:t>
                      </a:r>
                      <a:endParaRPr lang="LID4096" sz="1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4 433,2</a:t>
                      </a:r>
                      <a:endParaRPr lang="LID4096" sz="1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44 065,2</a:t>
                      </a:r>
                      <a:endParaRPr lang="LID4096" sz="1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38 747,9</a:t>
                      </a:r>
                      <a:endParaRPr lang="LID4096" sz="1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113,7</a:t>
                      </a:r>
                      <a:endParaRPr lang="LID4096" sz="1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822843258"/>
                  </a:ext>
                </a:extLst>
              </a:tr>
              <a:tr h="339573">
                <a:tc>
                  <a:txBody>
                    <a:bodyPr/>
                    <a:lstStyle/>
                    <a:p>
                      <a:r>
                        <a:rPr lang="ru-RU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Питание</a:t>
                      </a:r>
                      <a:endParaRPr lang="LID4096" sz="11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1 747,6</a:t>
                      </a:r>
                      <a:endParaRPr lang="LID4096" sz="1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320,0</a:t>
                      </a:r>
                      <a:endParaRPr lang="LID4096" sz="1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</a:t>
                      </a:r>
                      <a:endParaRPr lang="LID4096" sz="1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</a:t>
                      </a:r>
                      <a:endParaRPr lang="LID4096" sz="1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120,0</a:t>
                      </a:r>
                      <a:endParaRPr lang="LID4096" sz="1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2 187,6</a:t>
                      </a:r>
                      <a:endParaRPr lang="LID4096" sz="1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1 807,1</a:t>
                      </a:r>
                      <a:endParaRPr lang="LID4096" sz="1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121,1</a:t>
                      </a:r>
                      <a:endParaRPr lang="LID4096" sz="1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016494518"/>
                  </a:ext>
                </a:extLst>
              </a:tr>
              <a:tr h="538751">
                <a:tc>
                  <a:txBody>
                    <a:bodyPr/>
                    <a:lstStyle/>
                    <a:p>
                      <a:r>
                        <a:rPr lang="ru-RU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Лекарственные средства</a:t>
                      </a:r>
                      <a:endParaRPr lang="LID4096" sz="11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</a:t>
                      </a:r>
                      <a:endParaRPr lang="LID4096" sz="1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1 375,7</a:t>
                      </a:r>
                      <a:endParaRPr lang="LID4096" sz="1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</a:t>
                      </a:r>
                      <a:endParaRPr lang="LID4096" sz="1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</a:t>
                      </a:r>
                      <a:endParaRPr lang="LID4096" sz="1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5,0</a:t>
                      </a:r>
                      <a:endParaRPr lang="LID4096" sz="1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1 380,7</a:t>
                      </a:r>
                      <a:endParaRPr lang="LID4096" sz="1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1 228,4</a:t>
                      </a:r>
                      <a:endParaRPr lang="LID4096" sz="1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112,4</a:t>
                      </a:r>
                      <a:endParaRPr lang="LID4096" sz="1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517872967"/>
                  </a:ext>
                </a:extLst>
              </a:tr>
              <a:tr h="538751">
                <a:tc>
                  <a:txBody>
                    <a:bodyPr/>
                    <a:lstStyle/>
                    <a:p>
                      <a:r>
                        <a:rPr lang="ru-RU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Коммунальные услуги</a:t>
                      </a:r>
                      <a:endParaRPr lang="LID4096" sz="11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2 589,4</a:t>
                      </a:r>
                      <a:endParaRPr lang="LID4096" sz="1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740,0</a:t>
                      </a:r>
                      <a:endParaRPr lang="LID4096" sz="1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36,0</a:t>
                      </a:r>
                      <a:endParaRPr lang="LID4096" sz="1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550,0</a:t>
                      </a:r>
                      <a:endParaRPr lang="LID4096" sz="1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160,0</a:t>
                      </a:r>
                      <a:endParaRPr lang="LID4096" sz="1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4 075,4</a:t>
                      </a:r>
                      <a:endParaRPr lang="LID4096" sz="1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3 912,1</a:t>
                      </a:r>
                      <a:endParaRPr lang="LID4096" sz="1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104,2</a:t>
                      </a:r>
                      <a:endParaRPr lang="LID4096" sz="1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539094029"/>
                  </a:ext>
                </a:extLst>
              </a:tr>
              <a:tr h="538751">
                <a:tc>
                  <a:txBody>
                    <a:bodyPr/>
                    <a:lstStyle/>
                    <a:p>
                      <a:r>
                        <a:rPr lang="ru-RU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Трансферты населению</a:t>
                      </a:r>
                      <a:endParaRPr lang="LID4096" sz="11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673,3</a:t>
                      </a:r>
                      <a:endParaRPr lang="LID4096" sz="1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1 000,0</a:t>
                      </a:r>
                      <a:endParaRPr lang="LID4096" sz="1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</a:t>
                      </a:r>
                      <a:endParaRPr lang="LID4096" sz="1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7,5</a:t>
                      </a:r>
                      <a:endParaRPr lang="LID4096" sz="1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734,0</a:t>
                      </a:r>
                      <a:endParaRPr lang="LID4096" sz="1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 </a:t>
                      </a:r>
                      <a:r>
                        <a:rPr lang="en-US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41</a:t>
                      </a:r>
                      <a:r>
                        <a:rPr lang="ru-RU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4,8</a:t>
                      </a:r>
                      <a:endParaRPr lang="LID4096" sz="1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2 105,2</a:t>
                      </a:r>
                      <a:endParaRPr lang="LID4096" sz="1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114,7</a:t>
                      </a:r>
                      <a:endParaRPr lang="LID4096" sz="1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628101037"/>
                  </a:ext>
                </a:extLst>
              </a:tr>
              <a:tr h="762383">
                <a:tc>
                  <a:txBody>
                    <a:bodyPr/>
                    <a:lstStyle/>
                    <a:p>
                      <a:r>
                        <a:rPr lang="ru-RU" sz="1100" b="1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ИТОГО по основным статьям:</a:t>
                      </a:r>
                      <a:endParaRPr lang="LID4096" sz="1100" b="1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28 150,3</a:t>
                      </a:r>
                      <a:endParaRPr lang="LID4096" sz="1400" b="1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16 435,7</a:t>
                      </a:r>
                      <a:endParaRPr lang="LID4096" sz="1400" b="1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416,0</a:t>
                      </a:r>
                      <a:endParaRPr lang="LID4096" sz="1400" b="1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3 669,5</a:t>
                      </a:r>
                      <a:endParaRPr lang="LID4096" sz="1400" b="1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5 452,2</a:t>
                      </a:r>
                      <a:endParaRPr lang="LID4096" sz="1400" b="1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54 123,7</a:t>
                      </a:r>
                      <a:endParaRPr lang="LID4096" sz="1400" b="1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47 800,4</a:t>
                      </a:r>
                      <a:endParaRPr lang="LID4096" sz="1400" b="1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113,2</a:t>
                      </a:r>
                      <a:endParaRPr lang="LID4096" sz="1400" b="1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5194380"/>
                  </a:ext>
                </a:extLst>
              </a:tr>
              <a:tr h="336262">
                <a:tc>
                  <a:txBody>
                    <a:bodyPr/>
                    <a:lstStyle/>
                    <a:p>
                      <a:r>
                        <a:rPr lang="ru-RU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Субсидии</a:t>
                      </a:r>
                      <a:endParaRPr lang="LID4096" sz="11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</a:t>
                      </a:r>
                      <a:endParaRPr lang="LID4096" sz="1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</a:t>
                      </a:r>
                      <a:endParaRPr lang="LID4096" sz="1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</a:t>
                      </a:r>
                      <a:endParaRPr lang="LID4096" sz="1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</a:t>
                      </a:r>
                      <a:endParaRPr lang="LID4096" sz="1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</a:t>
                      </a:r>
                      <a:endParaRPr lang="LID4096" sz="1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</a:t>
                      </a:r>
                      <a:endParaRPr lang="LID4096" sz="1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</a:t>
                      </a:r>
                      <a:endParaRPr lang="LID4096" sz="1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</a:t>
                      </a:r>
                      <a:endParaRPr lang="LID4096" sz="1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4026662009"/>
                  </a:ext>
                </a:extLst>
              </a:tr>
              <a:tr h="364495">
                <a:tc>
                  <a:txBody>
                    <a:bodyPr/>
                    <a:lstStyle/>
                    <a:p>
                      <a:r>
                        <a:rPr lang="ru-RU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Прочие расходы</a:t>
                      </a:r>
                      <a:endParaRPr lang="LID4096" sz="11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4 180,0</a:t>
                      </a:r>
                      <a:endParaRPr lang="LID4096" sz="1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381,8</a:t>
                      </a:r>
                      <a:endParaRPr lang="LID4096" sz="1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464,2</a:t>
                      </a:r>
                      <a:endParaRPr lang="LID4096" sz="1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336,4</a:t>
                      </a:r>
                      <a:endParaRPr lang="LID4096" sz="1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577,4</a:t>
                      </a:r>
                      <a:endParaRPr lang="LID4096" sz="1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5 939,8</a:t>
                      </a:r>
                      <a:endParaRPr lang="LID4096" sz="1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4 720,1</a:t>
                      </a:r>
                      <a:endParaRPr lang="LID4096" sz="1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125,8</a:t>
                      </a:r>
                      <a:endParaRPr lang="LID4096" sz="1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313320144"/>
                  </a:ext>
                </a:extLst>
              </a:tr>
              <a:tr h="566779">
                <a:tc>
                  <a:txBody>
                    <a:bodyPr/>
                    <a:lstStyle/>
                    <a:p>
                      <a:r>
                        <a:rPr lang="ru-RU" sz="1100" b="1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ВСЕГО:</a:t>
                      </a:r>
                      <a:endParaRPr lang="LID4096" sz="1100" b="1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32 330,3</a:t>
                      </a:r>
                      <a:endParaRPr lang="LID4096" sz="1400" b="1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16 817,5</a:t>
                      </a:r>
                      <a:endParaRPr lang="LID4096" sz="1400" b="1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880,2</a:t>
                      </a:r>
                      <a:endParaRPr lang="LID4096" sz="1400" b="1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4 005,9</a:t>
                      </a:r>
                      <a:endParaRPr lang="LID4096" sz="1400" b="1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6 029,6</a:t>
                      </a:r>
                      <a:endParaRPr lang="LID4096" sz="1400" b="1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60 063,5</a:t>
                      </a:r>
                      <a:endParaRPr lang="LID4096" sz="1400" b="1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52 520,5</a:t>
                      </a:r>
                      <a:endParaRPr lang="LID4096" sz="1400" b="1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114,4</a:t>
                      </a:r>
                      <a:endParaRPr lang="LID4096" sz="1400" b="1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40672793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4631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BA1596-7DA0-4B9E-8E3A-7789EBD216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53447"/>
            <a:ext cx="9144000" cy="461136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>
                <a:latin typeface="Century Schoolbook" panose="02040604050505020304" pitchFamily="18" charset="0"/>
              </a:rPr>
              <a:t>Структура расходов бюджета на 2025 год (тыс. руб.)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9C953D58-4E3A-42A0-AE05-3634CCDB090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12185355"/>
              </p:ext>
            </p:extLst>
          </p:nvPr>
        </p:nvGraphicFramePr>
        <p:xfrm>
          <a:off x="0" y="614583"/>
          <a:ext cx="9143999" cy="60899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33506">
                  <a:extLst>
                    <a:ext uri="{9D8B030D-6E8A-4147-A177-3AD203B41FA5}">
                      <a16:colId xmlns:a16="http://schemas.microsoft.com/office/drawing/2014/main" val="1731616753"/>
                    </a:ext>
                  </a:extLst>
                </a:gridCol>
                <a:gridCol w="1524078">
                  <a:extLst>
                    <a:ext uri="{9D8B030D-6E8A-4147-A177-3AD203B41FA5}">
                      <a16:colId xmlns:a16="http://schemas.microsoft.com/office/drawing/2014/main" val="3417333859"/>
                    </a:ext>
                  </a:extLst>
                </a:gridCol>
                <a:gridCol w="1274566">
                  <a:extLst>
                    <a:ext uri="{9D8B030D-6E8A-4147-A177-3AD203B41FA5}">
                      <a16:colId xmlns:a16="http://schemas.microsoft.com/office/drawing/2014/main" val="1885266632"/>
                    </a:ext>
                  </a:extLst>
                </a:gridCol>
                <a:gridCol w="1911849">
                  <a:extLst>
                    <a:ext uri="{9D8B030D-6E8A-4147-A177-3AD203B41FA5}">
                      <a16:colId xmlns:a16="http://schemas.microsoft.com/office/drawing/2014/main" val="4144912423"/>
                    </a:ext>
                  </a:extLst>
                </a:gridCol>
              </a:tblGrid>
              <a:tr h="1178764">
                <a:tc>
                  <a:txBody>
                    <a:bodyPr/>
                    <a:lstStyle/>
                    <a:p>
                      <a:endParaRPr lang="ru-RU" sz="1400" dirty="0">
                        <a:latin typeface="Century Schoolbook" panose="020406040505050203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  <a:latin typeface="Century Schoolbook" panose="02040604050505020304" pitchFamily="18" charset="0"/>
                        </a:rPr>
                        <a:t>Проект 2025 года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  <a:latin typeface="Century Schoolbook" panose="02040604050505020304" pitchFamily="18" charset="0"/>
                        </a:rPr>
                        <a:t>Удельный вес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  <a:latin typeface="Century Schoolbook" panose="02040604050505020304" pitchFamily="18" charset="0"/>
                        </a:rPr>
                        <a:t>Процент роста к ожидаемому исполнению 2024 года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719917444"/>
                  </a:ext>
                </a:extLst>
              </a:tr>
              <a:tr h="404831"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Century Schoolbook" panose="02040604050505020304" pitchFamily="18" charset="0"/>
                        </a:rPr>
                        <a:t>Общегосударственная деятельность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Century Schoolbook" panose="02040604050505020304" pitchFamily="18" charset="0"/>
                        </a:rPr>
                        <a:t>9 707,8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Century Schoolbook" panose="02040604050505020304" pitchFamily="18" charset="0"/>
                        </a:rPr>
                        <a:t>12,1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Century Schoolbook" panose="02040604050505020304" pitchFamily="18" charset="0"/>
                        </a:rPr>
                        <a:t>137,4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579201241"/>
                  </a:ext>
                </a:extLst>
              </a:tr>
              <a:tr h="436171"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Century Schoolbook" panose="02040604050505020304" pitchFamily="18" charset="0"/>
                        </a:rPr>
                        <a:t>Национальная оборона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Century Schoolbook" panose="02040604050505020304" pitchFamily="18" charset="0"/>
                        </a:rPr>
                        <a:t>19,0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Century Schoolbook" panose="02040604050505020304" pitchFamily="18" charset="0"/>
                        </a:rPr>
                        <a:t>0,02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Century Schoolbook" panose="02040604050505020304" pitchFamily="18" charset="0"/>
                        </a:rPr>
                        <a:t>32,4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227479354"/>
                  </a:ext>
                </a:extLst>
              </a:tr>
              <a:tr h="480544"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Century Schoolbook" panose="02040604050505020304" pitchFamily="18" charset="0"/>
                        </a:rPr>
                        <a:t>Национальная экономика, в том числе: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Century Schoolbook" panose="02040604050505020304" pitchFamily="18" charset="0"/>
                        </a:rPr>
                        <a:t>4 507,2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Century Schoolbook" panose="02040604050505020304" pitchFamily="18" charset="0"/>
                        </a:rPr>
                        <a:t>5,6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Century Schoolbook" panose="02040604050505020304" pitchFamily="18" charset="0"/>
                        </a:rPr>
                        <a:t>106,7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553194011"/>
                  </a:ext>
                </a:extLst>
              </a:tr>
              <a:tr h="346565"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Century Schoolbook" panose="02040604050505020304" pitchFamily="18" charset="0"/>
                        </a:rPr>
                        <a:t>Сельское хозяйство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Century Schoolbook" panose="02040604050505020304" pitchFamily="18" charset="0"/>
                        </a:rPr>
                        <a:t>3 180,4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Century Schoolbook" panose="02040604050505020304" pitchFamily="18" charset="0"/>
                        </a:rPr>
                        <a:t>3,9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Century Schoolbook" panose="02040604050505020304" pitchFamily="18" charset="0"/>
                        </a:rPr>
                        <a:t>114,6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765790598"/>
                  </a:ext>
                </a:extLst>
              </a:tr>
              <a:tr h="346565"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Century Schoolbook" panose="02040604050505020304" pitchFamily="18" charset="0"/>
                        </a:rPr>
                        <a:t>Транспорт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Century Schoolbook" panose="02040604050505020304" pitchFamily="18" charset="0"/>
                        </a:rPr>
                        <a:t>550,1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Century Schoolbook" panose="02040604050505020304" pitchFamily="18" charset="0"/>
                        </a:rPr>
                        <a:t>0,7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Century Schoolbook" panose="02040604050505020304" pitchFamily="18" charset="0"/>
                        </a:rPr>
                        <a:t>72,7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08371789"/>
                  </a:ext>
                </a:extLst>
              </a:tr>
              <a:tr h="346565"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Century Schoolbook" panose="02040604050505020304" pitchFamily="18" charset="0"/>
                        </a:rPr>
                        <a:t>Топливо и энергетика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Century Schoolbook" panose="02040604050505020304" pitchFamily="18" charset="0"/>
                        </a:rPr>
                        <a:t>776,7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Century Schoolbook" panose="02040604050505020304" pitchFamily="18" charset="0"/>
                        </a:rPr>
                        <a:t>1,0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Century Schoolbook" panose="02040604050505020304" pitchFamily="18" charset="0"/>
                        </a:rPr>
                        <a:t>113,3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033984054"/>
                  </a:ext>
                </a:extLst>
              </a:tr>
              <a:tr h="581852"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Century Schoolbook" panose="02040604050505020304" pitchFamily="18" charset="0"/>
                        </a:rPr>
                        <a:t>Жилищно-коммунальные услуги и жилищное строительство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Century Schoolbook" panose="02040604050505020304" pitchFamily="18" charset="0"/>
                        </a:rPr>
                        <a:t>5 902,7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Century Schoolbook" panose="02040604050505020304" pitchFamily="18" charset="0"/>
                        </a:rPr>
                        <a:t>7,4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Century Schoolbook" panose="02040604050505020304" pitchFamily="18" charset="0"/>
                        </a:rPr>
                        <a:t>92,6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281143401"/>
                  </a:ext>
                </a:extLst>
              </a:tr>
              <a:tr h="346565"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Century Schoolbook" panose="02040604050505020304" pitchFamily="18" charset="0"/>
                        </a:rPr>
                        <a:t>Здравоохранение 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Century Schoolbook" panose="02040604050505020304" pitchFamily="18" charset="0"/>
                        </a:rPr>
                        <a:t>16 817,5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Century Schoolbook" panose="02040604050505020304" pitchFamily="18" charset="0"/>
                        </a:rPr>
                        <a:t>21,0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Century Schoolbook" panose="02040604050505020304" pitchFamily="18" charset="0"/>
                        </a:rPr>
                        <a:t>112,6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463476075"/>
                  </a:ext>
                </a:extLst>
              </a:tr>
              <a:tr h="581852"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Century Schoolbook" panose="02040604050505020304" pitchFamily="18" charset="0"/>
                        </a:rPr>
                        <a:t>Физическая культура, спорт, культура и средства массовой информации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Century Schoolbook" panose="02040604050505020304" pitchFamily="18" charset="0"/>
                        </a:rPr>
                        <a:t>4 987,1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Century Schoolbook" panose="02040604050505020304" pitchFamily="18" charset="0"/>
                        </a:rPr>
                        <a:t>6,2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Century Schoolbook" panose="02040604050505020304" pitchFamily="18" charset="0"/>
                        </a:rPr>
                        <a:t>104,3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789364631"/>
                  </a:ext>
                </a:extLst>
              </a:tr>
              <a:tr h="346565"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Century Schoolbook" panose="02040604050505020304" pitchFamily="18" charset="0"/>
                        </a:rPr>
                        <a:t>Образование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Century Schoolbook" panose="02040604050505020304" pitchFamily="18" charset="0"/>
                        </a:rPr>
                        <a:t>32 330,3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Century Schoolbook" panose="02040604050505020304" pitchFamily="18" charset="0"/>
                        </a:rPr>
                        <a:t>40,2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Century Schoolbook" panose="02040604050505020304" pitchFamily="18" charset="0"/>
                        </a:rPr>
                        <a:t>120,2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918600598"/>
                  </a:ext>
                </a:extLst>
              </a:tr>
              <a:tr h="346565"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Century Schoolbook" panose="02040604050505020304" pitchFamily="18" charset="0"/>
                        </a:rPr>
                        <a:t>Социальная политика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Century Schoolbook" panose="02040604050505020304" pitchFamily="18" charset="0"/>
                        </a:rPr>
                        <a:t>6 029,6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Century Schoolbook" panose="02040604050505020304" pitchFamily="18" charset="0"/>
                        </a:rPr>
                        <a:t>7,5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Century Schoolbook" panose="02040604050505020304" pitchFamily="18" charset="0"/>
                        </a:rPr>
                        <a:t>127,0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761218938"/>
                  </a:ext>
                </a:extLst>
              </a:tr>
              <a:tr h="346565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Century Schoolbook" panose="02040604050505020304" pitchFamily="18" charset="0"/>
                        </a:rPr>
                        <a:t>ВСЕГО</a:t>
                      </a:r>
                    </a:p>
                  </a:txBody>
                  <a:tcPr marL="68580" marR="68580" marT="34290" marB="3429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latin typeface="Century Schoolbook" panose="02040604050505020304" pitchFamily="18" charset="0"/>
                        </a:rPr>
                        <a:t>80 354,7</a:t>
                      </a:r>
                    </a:p>
                  </a:txBody>
                  <a:tcPr marL="68580" marR="68580" marT="34290" marB="3429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latin typeface="Century Schoolbook" panose="02040604050505020304" pitchFamily="18" charset="0"/>
                        </a:rPr>
                        <a:t>100,0</a:t>
                      </a:r>
                    </a:p>
                  </a:txBody>
                  <a:tcPr marL="68580" marR="68580" marT="34290" marB="3429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latin typeface="Century Schoolbook" panose="02040604050505020304" pitchFamily="18" charset="0"/>
                        </a:rPr>
                        <a:t>114,6</a:t>
                      </a:r>
                    </a:p>
                  </a:txBody>
                  <a:tcPr marL="68580" marR="68580" marT="34290" marB="3429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33782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1912962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1232</TotalTime>
  <Words>688</Words>
  <Application>Microsoft Office PowerPoint</Application>
  <PresentationFormat>Экран (4:3)</PresentationFormat>
  <Paragraphs>316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4" baseType="lpstr">
      <vt:lpstr>Arial</vt:lpstr>
      <vt:lpstr>Calibri</vt:lpstr>
      <vt:lpstr>Cambria</vt:lpstr>
      <vt:lpstr>Century Schoolbook</vt:lpstr>
      <vt:lpstr>Trebuchet MS</vt:lpstr>
      <vt:lpstr>Wingdings 3</vt:lpstr>
      <vt:lpstr>Аспект</vt:lpstr>
      <vt:lpstr>БЮДЖЕТ 2025 года</vt:lpstr>
      <vt:lpstr>Структура доходов консолидированного бюджета (тыс. руб.)</vt:lpstr>
      <vt:lpstr>Объем консолидированного бюджета Вороновского района (тыс. руб.)</vt:lpstr>
      <vt:lpstr>Структура доходов районного бюджета на 2025 год (тыс. руб.)</vt:lpstr>
      <vt:lpstr>Объем первоочередных расходов районного бюджета(тыс. руб.)</vt:lpstr>
      <vt:lpstr>Учреждения социальной сферы по основным статьям расходов, тыс. руб.</vt:lpstr>
      <vt:lpstr>Структура расходов бюджета на 2025 год (тыс. руб.)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Бюджет 2020 года</dc:title>
  <dc:creator>Мицкевич Оксана Вацлавовна</dc:creator>
  <cp:lastModifiedBy>Пищик Марина Станиславовна</cp:lastModifiedBy>
  <cp:revision>105</cp:revision>
  <cp:lastPrinted>2024-12-27T14:01:01Z</cp:lastPrinted>
  <dcterms:created xsi:type="dcterms:W3CDTF">2019-12-26T12:57:02Z</dcterms:created>
  <dcterms:modified xsi:type="dcterms:W3CDTF">2025-03-24T06:48:16Z</dcterms:modified>
</cp:coreProperties>
</file>