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3" r:id="rId19"/>
    <p:sldId id="274" r:id="rId20"/>
    <p:sldId id="275" r:id="rId21"/>
    <p:sldId id="276" r:id="rId22"/>
  </p:sldIdLst>
  <p:sldSz cx="12192000" cy="6858000"/>
  <p:notesSz cx="6799263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1" autoAdjust="0"/>
    <p:restoredTop sz="93805" autoAdjust="0"/>
  </p:normalViewPr>
  <p:slideViewPr>
    <p:cSldViewPr snapToGrid="0">
      <p:cViewPr varScale="1">
        <p:scale>
          <a:sx n="105" d="100"/>
          <a:sy n="105" d="100"/>
        </p:scale>
        <p:origin x="7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2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55,'154'2,"165"-4,-287-2,0-1,35-11,-33 7,48-5,222 7,-196 9,-62 0,51 9,24 1,-25-8,1-4,137-19,-173 12,111 3,-171 4,27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3:3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28,'0'-5,"4"-1,7 1,5 0,10 2,8 1,4 1,0 0,2 1,-2 0,-1 1,0-1,0 0,2 5,3 5,-1 6,-7 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3:34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0 1,'46'2,"-1"2,67 16,-63-10,88 7,126-17,-122-1,-74-4,-37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3:37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0 109,'111'1,"-30"1,1-3,115-16,159-24,-244 30,64-2,-162 13,84 0,114-16,-112 7,167 6,-145 4,-86-1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3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34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1 134,'0'-2,"0"-1,1 1,-1-1,1 1,0-1,0 1,0 0,0-1,0 1,1 0,-1 0,1 0,-1 0,1 0,0 0,0 0,0 0,0 1,0-1,0 1,3-2,3-2,1 1,0 0,-1 0,14-3,29-5,1 3,0 2,0 2,62 3,-23 0,45-10,26-1,-92 12,141 4,-194-1,0 1,0 1,28 10,27 6,-8-12,1-4,109-5,-55-2,-36 2,99 3,-171 0,-1 0,1 1,-1 0,0 0,11 6,16 5,-10-5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3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84,'32'-1,"1"0,0-3,-1 0,45-13,3 0,0 3,95-3,-159 16,58-5,0 4,1 3,127 18,-171-12,46 17,-55-16,-1-1,1-1,0-1,0-1,26 1,163-7,76 2,-262 4,1 0,40 13,-38-9,54 8,14-3,50 4,-112-17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39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0 3,'131'-2,"142"4,-153 18,-94-16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44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1,'0'4,"4"2,7 0,5-1,9-2,9-1,9-1,0-1,-2 0,-3 0,-4 0,-4 0,3-1,5 1,-5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1:4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0 1,'0'4,"5"2,5 0,6-1,5-2,3-1,7-1,7-1,1 0,-1 0,-3 0,-2 0,-4-1,4 1,-4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3:2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53,'127'1,"141"-3,-245 0,-1-2,0 0,37-12,29-6,-64 18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8-30T15:43:27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 0,'9'5,"11"1,17-1,2 4,3 0,3 4,3-1,-1-3,-1 3,-3-2,-5-2,1-3,-2-2,1 4,4-1,-6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t>10/11/2024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 panose="020B0604020202020204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customXml" Target="../ink/ink5.xml"/><Relationship Id="rId18" Type="http://schemas.openxmlformats.org/officeDocument/2006/relationships/image" Target="../media/image38.png"/><Relationship Id="rId26" Type="http://schemas.openxmlformats.org/officeDocument/2006/relationships/customXml" Target="../ink/ink10.xml"/><Relationship Id="rId3" Type="http://schemas.openxmlformats.org/officeDocument/2006/relationships/image" Target="../media/image30.png"/><Relationship Id="rId21" Type="http://schemas.openxmlformats.org/officeDocument/2006/relationships/image" Target="../media/image41.jpeg"/><Relationship Id="rId7" Type="http://schemas.openxmlformats.org/officeDocument/2006/relationships/customXml" Target="../ink/ink2.xml"/><Relationship Id="rId12" Type="http://schemas.openxmlformats.org/officeDocument/2006/relationships/image" Target="../media/image35.png"/><Relationship Id="rId17" Type="http://schemas.openxmlformats.org/officeDocument/2006/relationships/customXml" Target="../ink/ink7.xml"/><Relationship Id="rId25" Type="http://schemas.openxmlformats.org/officeDocument/2006/relationships/image" Target="../media/image43.png"/><Relationship Id="rId2" Type="http://schemas.openxmlformats.org/officeDocument/2006/relationships/image" Target="../media/image29.png"/><Relationship Id="rId16" Type="http://schemas.openxmlformats.org/officeDocument/2006/relationships/image" Target="../media/image37.png"/><Relationship Id="rId20" Type="http://schemas.openxmlformats.org/officeDocument/2006/relationships/image" Target="../media/image40.png"/><Relationship Id="rId29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11" Type="http://schemas.openxmlformats.org/officeDocument/2006/relationships/customXml" Target="../ink/ink4.xml"/><Relationship Id="rId24" Type="http://schemas.openxmlformats.org/officeDocument/2006/relationships/customXml" Target="../ink/ink9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23" Type="http://schemas.openxmlformats.org/officeDocument/2006/relationships/image" Target="../media/image42.png"/><Relationship Id="rId28" Type="http://schemas.openxmlformats.org/officeDocument/2006/relationships/customXml" Target="../ink/ink11.xml"/><Relationship Id="rId10" Type="http://schemas.openxmlformats.org/officeDocument/2006/relationships/image" Target="../media/image34.png"/><Relationship Id="rId19" Type="http://schemas.openxmlformats.org/officeDocument/2006/relationships/image" Target="../media/image39.png"/><Relationship Id="rId31" Type="http://schemas.openxmlformats.org/officeDocument/2006/relationships/image" Target="../media/image46.png"/><Relationship Id="rId4" Type="http://schemas.openxmlformats.org/officeDocument/2006/relationships/image" Target="../media/image31.png"/><Relationship Id="rId9" Type="http://schemas.openxmlformats.org/officeDocument/2006/relationships/customXml" Target="../ink/ink3.xml"/><Relationship Id="rId14" Type="http://schemas.openxmlformats.org/officeDocument/2006/relationships/image" Target="../media/image36.png"/><Relationship Id="rId22" Type="http://schemas.openxmlformats.org/officeDocument/2006/relationships/customXml" Target="../ink/ink8.xml"/><Relationship Id="rId27" Type="http://schemas.openxmlformats.org/officeDocument/2006/relationships/image" Target="../media/image44.png"/><Relationship Id="rId30" Type="http://schemas.openxmlformats.org/officeDocument/2006/relationships/customXml" Target="../ink/ink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402" y="393757"/>
            <a:ext cx="9007195" cy="59180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5763" y="690714"/>
            <a:ext cx="9192322" cy="484537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вовлечения молодежи в деструктивную деятельность праворадикальных группировок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38151"/>
            <a:ext cx="11134725" cy="2581274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300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Практикуют написание стихов и сочинений, пропагандирующих массовые убийства, отражающие социальное неравенство в обществе.</a:t>
            </a:r>
            <a:br>
              <a:rPr lang="ru-RU" sz="2300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300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творчестве фиксируется упоминание имен и образов известных маньяков 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(«иркутские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молоточники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скулшутеры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Э.Харрис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Д.Клиболд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«керченский стрелок»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В.Росляков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И.Галявиев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Т.Бекмансуров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неонацисты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Д.Боровиков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М.Марцинкевич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иностранные террористы, например, </a:t>
            </a:r>
            <a:r>
              <a:rPr lang="ru-RU" sz="2300" i="1" kern="100" cap="small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А.Брейвик</a:t>
            </a:r>
            <a:r>
              <a:rPr lang="ru-RU" sz="2300" i="1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лидеры третьего Рейха, скандинавские божества и пр.</a:t>
            </a:r>
            <a:r>
              <a:rPr lang="ru-RU" sz="2300" kern="100" cap="small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sz="2300" kern="100" cap="small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47406" y="3124200"/>
            <a:ext cx="4152623" cy="3124200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36339" y="3124200"/>
            <a:ext cx="5207000" cy="31242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4835" y="3148553"/>
            <a:ext cx="2642330" cy="35044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143" y="442937"/>
            <a:ext cx="3767014" cy="270087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928" y="447674"/>
            <a:ext cx="3781899" cy="51339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57" y="447674"/>
            <a:ext cx="3067387" cy="48768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8675" y="1657349"/>
            <a:ext cx="5467350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повседневной жизни предпочитают одежду в стиле «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Casual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Military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Среди отличительных предметов гардероба выделяются: головные уборы (</a:t>
            </a:r>
            <a:r>
              <a:rPr lang="ru-RU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панамы, шотландские клетчатые кепки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тенниски, толстовки с капюшоном, куртки-бомберы, брюки-милитари или карго, подтяжки, ботинки </a:t>
            </a:r>
            <a:r>
              <a:rPr lang="en-US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высоким берцем  (</a:t>
            </a:r>
            <a:r>
              <a:rPr lang="ru-RU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или красная шнуровка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0468" y="590108"/>
            <a:ext cx="4252857" cy="567778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57275" y="485776"/>
            <a:ext cx="10363200" cy="82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Атрибуты одежды могут содержать изображения викингов, крестов, свастик, </a:t>
            </a:r>
            <a:r>
              <a:rPr lang="ru-RU" sz="2300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триквертов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треугольников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коловратов, «черного солнца». 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243" y="1600935"/>
            <a:ext cx="4214813" cy="45255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637" y="1531856"/>
            <a:ext cx="3224213" cy="44565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5325" y="381000"/>
            <a:ext cx="1106805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Военнослужащих третьего Рейха, рун,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характерны «</a:t>
            </a:r>
            <a:r>
              <a:rPr lang="ru-RU" sz="2300" i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Альгиз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300" i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Тайваз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«Зиг», «</a:t>
            </a:r>
            <a:r>
              <a:rPr lang="ru-RU" sz="2300" i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Волфсангель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названий музыкальных групп, например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TX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«Молот Гитлера»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аббревиатуры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.», надписей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WRATH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NATURAL SELECTION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MISANTHROPE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NS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WP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в том числе включающих в себя цифровые коды 14, 18, 28, 88, 1161 и пр. Для подростков характерны татуировки и украшения в виде паутин , рун, геральдики дивизий СС.</a:t>
            </a:r>
            <a:endParaRPr lang="en-US" sz="23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9" y="2738437"/>
            <a:ext cx="3067050" cy="37135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5189" y="2740340"/>
            <a:ext cx="3605213" cy="37116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0402" y="2738437"/>
            <a:ext cx="1819275" cy="37116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29676" y="2738436"/>
            <a:ext cx="3204981" cy="371163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90612" y="217438"/>
            <a:ext cx="10010775" cy="62601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ведении социальных сетей отмечаются следующие особенности: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аватар подростка посвящен преступникам или террористам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маньякам, серийным убийцам либо вымышленным персонажам, в т.ч. мифическим, символизирующим насилие, смерть или авторитарную власть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несовершеннолетние подписаны на тематические группы популяризирующие культы насилия, посвященные преступникам и преступлениям экстремистского толка;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подростки размещают видеоролики, в которых подражают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поведении, одежде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террористам и убийцам. Создают цифровой контент, в котором причисляют преступников к «лику святых», «обожествляют» их;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фиксируется ведение личных микро-блогов, посвященных идеологии и личному взгляду на возможное решение социальных проблем путем совершения насильственных действий, написание манифестов, рассуждения о смерти и убийствах;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4425" y="428625"/>
            <a:ext cx="10201275" cy="4540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распространяют символику третьего Рейха и атрибутика скандинавской мифологии, в т.ч. в «юмористическом» свете, допускаются высказывания одобрения геноцида, холокоста;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 микроблоге присутствуют заявления о подготавливаемых преступлениях, предупреждения о нежелательности посещения учреждений образований ввиду планируемой экстремистской акции;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обсуждение тактики совершения актов терроризма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углубленный интерес к химии, изучение планов административных зданий, поведение объекта, методики изготовления «самострелов», зажигательных смесей, СВУ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ограниченный круг подписчиков, создание управляемых, объединенных одной идеей микро-групп.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749" y="771525"/>
            <a:ext cx="9648825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Критическим является доступ подростка к огнестрельному оружию или приобретение ножей, бейсбольных бит, топоров, молотков, попытки изготовления зажигательных смесей и СВУ. Данная стадия говорит о финальной подготовке к совершению акта терроризма.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0801" y="2557462"/>
            <a:ext cx="5303162" cy="35290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4349" y="742950"/>
            <a:ext cx="11287125" cy="2827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каждой стадии радикализации субъекта семья и окружение, в т.ч. педагоги и сотрудники правоохранительного блока могут своевременно оказать корректирующие и профилактическое воздействие на гражданина.</a:t>
            </a:r>
            <a:endParaRPr lang="en-US" sz="2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Стоит отметить, что задокументированы инциденты, когда родители и педагоги осознано скрывали деструктивные взгляды несовершеннолетних, что в свою очередь привело к совершению ими тяжких уголовных преступлений, насильственного и террористического характера, а также связанных с незаконным оборотом оружия.</a:t>
            </a:r>
            <a:endParaRPr lang="en-US" sz="23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49" y="3564806"/>
            <a:ext cx="3011704" cy="30117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385" y="3572703"/>
            <a:ext cx="5585342" cy="30117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102" y="3570071"/>
            <a:ext cx="3303372" cy="30222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52938" y="123826"/>
            <a:ext cx="3286124" cy="499699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66029" y="5024437"/>
            <a:ext cx="9659941" cy="1709737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	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Восьмилетняя Хуршеда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Султонова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убитая в 2004 году в 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 сторонниками праворадикальной группировки «Боевой террористической организации», который руководил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Д.Боровиков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4462" y="292231"/>
            <a:ext cx="11255604" cy="57554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dirty="0"/>
              <a:t>	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экстремизма в Республике Беларусь в последние годы приобретает остроту и актуальность. В том числе это касается молодежной среды, где деструктивные проявления непредсказуемы, молниеносны и особенно опасны.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Молодежный экстремизм – это взгляды и тип поведения молодых людей, основанные на культивировании принципа силы, агрессии в отношении окружающих, вплоть до насилия и убийства. Он предполагает непримиримость к инакомыслящим (</a:t>
            </a:r>
            <a:r>
              <a:rPr lang="ru-RU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к представителям определенных молодежных движений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стремление к созданию тоталитарного сообщества, основанного на подчинении.</a:t>
            </a:r>
          </a:p>
          <a:p>
            <a:pPr algn="just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Сегодня экстремизм в молодежной среде становится массовым явлением, активизировалась деятельность асоциальных молодежных организаций радикального толка (</a:t>
            </a:r>
            <a:r>
              <a:rPr lang="ru-RU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скинхеды, фанаты, неонацисты и т.д.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спекулирующих на идеях национального возрождения и провоцирующих рост преступных акций на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этнорелигиозной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политической почве. Речь идет о социальной «болезни», глубоко затрагивающей суть отношений в обществе, все больше и больше захватывающей подрастающее поколение. В частности, отмечается рост интереса молодежи к праворадикальным (</a:t>
            </a:r>
            <a:r>
              <a:rPr lang="ru-RU" sz="2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ультраправым, неонацистским, национал-социалистическим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взглядам.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6325" y="286435"/>
            <a:ext cx="8067675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Переписки белорусских неонацистов из группировки «Карательный батальон», чья деятельность была вскрыта в 2024 году.</a:t>
            </a:r>
            <a:endParaRPr lang="en-US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902" y="1532930"/>
            <a:ext cx="3286584" cy="38962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305" y="5566722"/>
            <a:ext cx="3191320" cy="110505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8929"/>
            <a:ext cx="3343742" cy="388674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Рукописный ввод 21"/>
              <p14:cNvContentPartPr/>
              <p14:nvPr/>
            </p14:nvContentPartPr>
            <p14:xfrm>
              <a:off x="628305" y="2094825"/>
              <a:ext cx="750960" cy="20880"/>
            </p14:xfrm>
          </p:contentPart>
        </mc:Choice>
        <mc:Fallback xmlns="">
          <p:pic>
            <p:nvPicPr>
              <p:cNvPr id="22" name="Рукописный ввод 21"/>
            </p:nvPicPr>
            <p:blipFill>
              <a:blip r:embed="rId6"/>
            </p:blipFill>
            <p:spPr>
              <a:xfrm>
                <a:off x="628305" y="2094825"/>
                <a:ext cx="750960" cy="208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Рукописный ввод 22"/>
              <p14:cNvContentPartPr/>
              <p14:nvPr/>
            </p14:nvContentPartPr>
            <p14:xfrm>
              <a:off x="-1248015" y="2828865"/>
              <a:ext cx="360" cy="360"/>
            </p14:xfrm>
          </p:contentPart>
        </mc:Choice>
        <mc:Fallback xmlns="">
          <p:pic>
            <p:nvPicPr>
              <p:cNvPr id="23" name="Рукописный ввод 22"/>
            </p:nvPicPr>
            <p:blipFill>
              <a:blip r:embed="rId8"/>
            </p:blipFill>
            <p:spPr>
              <a:xfrm>
                <a:off x="-1248015" y="2828865"/>
                <a:ext cx="360" cy="36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Рукописный ввод 23"/>
              <p14:cNvContentPartPr/>
              <p14:nvPr/>
            </p14:nvContentPartPr>
            <p14:xfrm>
              <a:off x="618945" y="2132985"/>
              <a:ext cx="746280" cy="48600"/>
            </p14:xfrm>
          </p:contentPart>
        </mc:Choice>
        <mc:Fallback xmlns="">
          <p:pic>
            <p:nvPicPr>
              <p:cNvPr id="24" name="Рукописный ввод 23"/>
            </p:nvPicPr>
            <p:blipFill>
              <a:blip r:embed="rId10"/>
            </p:blipFill>
            <p:spPr>
              <a:xfrm>
                <a:off x="618945" y="2132985"/>
                <a:ext cx="746280" cy="486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5" name="Рукописный ввод 24"/>
              <p14:cNvContentPartPr/>
              <p14:nvPr/>
            </p14:nvContentPartPr>
            <p14:xfrm>
              <a:off x="590145" y="2094105"/>
              <a:ext cx="810000" cy="59040"/>
            </p14:xfrm>
          </p:contentPart>
        </mc:Choice>
        <mc:Fallback xmlns="">
          <p:pic>
            <p:nvPicPr>
              <p:cNvPr id="25" name="Рукописный ввод 24"/>
            </p:nvPicPr>
            <p:blipFill>
              <a:blip r:embed="rId12"/>
            </p:blipFill>
            <p:spPr>
              <a:xfrm>
                <a:off x="590145" y="2094105"/>
                <a:ext cx="810000" cy="590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6" name="Рукописный ввод 25"/>
              <p14:cNvContentPartPr/>
              <p14:nvPr/>
            </p14:nvContentPartPr>
            <p14:xfrm>
              <a:off x="1876425" y="2580465"/>
              <a:ext cx="198360" cy="9720"/>
            </p14:xfrm>
          </p:contentPart>
        </mc:Choice>
        <mc:Fallback xmlns="">
          <p:pic>
            <p:nvPicPr>
              <p:cNvPr id="26" name="Рукописный ввод 25"/>
            </p:nvPicPr>
            <p:blipFill>
              <a:blip r:embed="rId14"/>
            </p:blipFill>
            <p:spPr>
              <a:xfrm>
                <a:off x="1876425" y="2580465"/>
                <a:ext cx="198360" cy="972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7" name="Рукописный ввод 26"/>
              <p14:cNvContentPartPr/>
              <p14:nvPr/>
            </p14:nvContentPartPr>
            <p14:xfrm>
              <a:off x="3524145" y="5009745"/>
              <a:ext cx="152640" cy="10080"/>
            </p14:xfrm>
          </p:contentPart>
        </mc:Choice>
        <mc:Fallback xmlns="">
          <p:pic>
            <p:nvPicPr>
              <p:cNvPr id="27" name="Рукописный ввод 26"/>
            </p:nvPicPr>
            <p:blipFill>
              <a:blip r:embed="rId16"/>
            </p:blipFill>
            <p:spPr>
              <a:xfrm>
                <a:off x="3524145" y="5009745"/>
                <a:ext cx="152640" cy="1008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28" name="Рукописный ввод 27"/>
              <p14:cNvContentPartPr/>
              <p14:nvPr/>
            </p14:nvContentPartPr>
            <p14:xfrm>
              <a:off x="3543225" y="3800145"/>
              <a:ext cx="137520" cy="10080"/>
            </p14:xfrm>
          </p:contentPart>
        </mc:Choice>
        <mc:Fallback xmlns="">
          <p:pic>
            <p:nvPicPr>
              <p:cNvPr id="28" name="Рукописный ввод 27"/>
            </p:nvPicPr>
            <p:blipFill>
              <a:blip r:embed="rId18"/>
            </p:blipFill>
            <p:spPr>
              <a:xfrm>
                <a:off x="3543225" y="3800145"/>
                <a:ext cx="137520" cy="10080"/>
              </a:xfrm>
              <a:prstGeom prst="rect"/>
            </p:spPr>
          </p:pic>
        </mc:Fallback>
      </mc:AlternateContent>
      <p:pic>
        <p:nvPicPr>
          <p:cNvPr id="32" name="Рисунок 3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67629" y="0"/>
            <a:ext cx="2800741" cy="195289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353370" y="1952898"/>
            <a:ext cx="2686425" cy="4210638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6913010" y="1532930"/>
            <a:ext cx="2361274" cy="4186192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7" name="Рукописный ввод 36"/>
              <p14:cNvContentPartPr/>
              <p14:nvPr/>
            </p14:nvContentPartPr>
            <p14:xfrm>
              <a:off x="3524145" y="5219625"/>
              <a:ext cx="228600" cy="19800"/>
            </p14:xfrm>
          </p:contentPart>
        </mc:Choice>
        <mc:Fallback xmlns="">
          <p:pic>
            <p:nvPicPr>
              <p:cNvPr id="37" name="Рукописный ввод 36"/>
            </p:nvPicPr>
            <p:blipFill>
              <a:blip r:embed="rId23"/>
            </p:blipFill>
            <p:spPr>
              <a:xfrm>
                <a:off x="3524145" y="5219625"/>
                <a:ext cx="228600" cy="19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38" name="Рукописный ввод 37"/>
              <p14:cNvContentPartPr/>
              <p14:nvPr/>
            </p14:nvContentPartPr>
            <p14:xfrm>
              <a:off x="3524145" y="3971865"/>
              <a:ext cx="218880" cy="45000"/>
            </p14:xfrm>
          </p:contentPart>
        </mc:Choice>
        <mc:Fallback xmlns="">
          <p:pic>
            <p:nvPicPr>
              <p:cNvPr id="38" name="Рукописный ввод 37"/>
            </p:nvPicPr>
            <p:blipFill>
              <a:blip r:embed="rId25"/>
            </p:blipFill>
            <p:spPr>
              <a:xfrm>
                <a:off x="3524145" y="3971865"/>
                <a:ext cx="218880" cy="450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9" name="Рукописный ввод 38"/>
              <p14:cNvContentPartPr/>
              <p14:nvPr/>
            </p14:nvContentPartPr>
            <p14:xfrm>
              <a:off x="9505545" y="4076265"/>
              <a:ext cx="185040" cy="17640"/>
            </p14:xfrm>
          </p:contentPart>
        </mc:Choice>
        <mc:Fallback xmlns="">
          <p:pic>
            <p:nvPicPr>
              <p:cNvPr id="39" name="Рукописный ввод 38"/>
            </p:nvPicPr>
            <p:blipFill>
              <a:blip r:embed="rId27"/>
            </p:blipFill>
            <p:spPr>
              <a:xfrm>
                <a:off x="9505545" y="4076265"/>
                <a:ext cx="185040" cy="1764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40" name="Рукописный ввод 39"/>
              <p14:cNvContentPartPr/>
              <p14:nvPr/>
            </p14:nvContentPartPr>
            <p14:xfrm>
              <a:off x="1333185" y="5714985"/>
              <a:ext cx="320400" cy="19800"/>
            </p14:xfrm>
          </p:contentPart>
        </mc:Choice>
        <mc:Fallback xmlns="">
          <p:pic>
            <p:nvPicPr>
              <p:cNvPr id="40" name="Рукописный ввод 39"/>
            </p:nvPicPr>
            <p:blipFill>
              <a:blip r:embed="rId29"/>
            </p:blipFill>
            <p:spPr>
              <a:xfrm>
                <a:off x="1333185" y="5714985"/>
                <a:ext cx="320400" cy="19800"/>
              </a:xfrm>
              <a:prstGeom prst="rect"/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41" name="Рукописный ввод 40"/>
              <p14:cNvContentPartPr/>
              <p14:nvPr/>
            </p14:nvContentPartPr>
            <p14:xfrm>
              <a:off x="1295385" y="5875905"/>
              <a:ext cx="707400" cy="40320"/>
            </p14:xfrm>
          </p:contentPart>
        </mc:Choice>
        <mc:Fallback xmlns="">
          <p:pic>
            <p:nvPicPr>
              <p:cNvPr id="41" name="Рукописный ввод 40"/>
            </p:nvPicPr>
            <p:blipFill>
              <a:blip r:embed="rId31"/>
            </p:blipFill>
            <p:spPr>
              <a:xfrm>
                <a:off x="1295385" y="5875905"/>
                <a:ext cx="707400" cy="40320"/>
              </a:xfrm>
              <a:prstGeom prst="rect"/>
            </p:spPr>
          </p:pic>
        </mc:Fallback>
      </mc:AlternateContent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700" y="700348"/>
            <a:ext cx="5299925" cy="4947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3375" y="880716"/>
            <a:ext cx="6096000" cy="5020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Указанная группа запугивала и избивала жителей районного города, планировала убийство представителя органов власти и управления, а также подрыв объекта инфраструктуры.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 фигуранты задержаны.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Необходимо отметить, что в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отношении педагогов, попустительствующих экстремистской деятельности молодежи </a:t>
            </a:r>
            <a:r>
              <a:rPr lang="ru-RU" sz="24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будет рассматриваться вопрос о привлечении к установленной законом ответственности</a:t>
            </a:r>
            <a:r>
              <a:rPr lang="ru-RU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4422" y="358218"/>
            <a:ext cx="5334001" cy="622169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Социальный портрет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1085" y="1055803"/>
            <a:ext cx="6423090" cy="532594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Социальный портрет молодого белоруса, склонного к участию в движениях экстремистского толка, включает следующие черты: </a:t>
            </a:r>
          </a:p>
          <a:p>
            <a:pPr algn="just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возраст от 14 до 20 лет, чаще мужского пола;</a:t>
            </a:r>
          </a:p>
          <a:p>
            <a:pPr algn="just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имеет средний или ниже уровень интеллекта;</a:t>
            </a:r>
          </a:p>
          <a:p>
            <a:pPr algn="just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проблемы в семье (</a:t>
            </a:r>
            <a:r>
              <a:rPr lang="ru-RU" sz="2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в разводе, злоупотребляют алкоголем, присутствует бытовое насилие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отклонения в поведении (</a:t>
            </a:r>
            <a:r>
              <a:rPr lang="ru-RU" sz="2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садизм, мазохизм, т.н. </a:t>
            </a:r>
            <a:r>
              <a:rPr lang="ru-RU" sz="23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селфхарм</a:t>
            </a:r>
            <a:r>
              <a:rPr lang="ru-RU" sz="23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живодерство, вандализм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сексуальные девиации.</a:t>
            </a:r>
            <a:endParaRPr lang="en-US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71" r="471"/>
          <a:stretch>
            <a:fillRect/>
          </a:stretch>
        </p:blipFill>
        <p:spPr>
          <a:xfrm>
            <a:off x="6927915" y="223837"/>
            <a:ext cx="4762500" cy="641032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100000"/>
            </a:pPr>
            <a:r>
              <a:rPr lang="ru-RU" sz="2300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	</a:t>
            </a:r>
            <a:r>
              <a:rPr lang="ru-RU" sz="2300" b="1" cap="small" dirty="0" err="1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Селфхарм</a:t>
            </a:r>
            <a:r>
              <a:rPr lang="ru-RU" sz="2300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самоповреждение, «</a:t>
            </a:r>
            <a:r>
              <a:rPr lang="ru-RU" sz="2300" cap="small" dirty="0" err="1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самоповреждающее</a:t>
            </a:r>
            <a:r>
              <a:rPr lang="ru-RU" sz="2300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 поведение, также используется англицизм (</a:t>
            </a:r>
            <a:r>
              <a:rPr lang="ru-RU" sz="2300" i="1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 </a:t>
            </a:r>
            <a:r>
              <a:rPr lang="ru-RU" sz="2300" i="1" cap="small" dirty="0" err="1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self-harm</a:t>
            </a:r>
            <a:r>
              <a:rPr lang="ru-RU" sz="2300" i="1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; люди, занимающиеся </a:t>
            </a:r>
            <a:r>
              <a:rPr lang="ru-RU" sz="2300" i="1" cap="small" dirty="0" err="1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селфхармом</a:t>
            </a:r>
            <a:r>
              <a:rPr lang="ru-RU" sz="2300" i="1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называются </a:t>
            </a:r>
            <a:r>
              <a:rPr lang="ru-RU" sz="2300" i="1" cap="small" dirty="0" err="1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селфхармщики</a:t>
            </a:r>
            <a:r>
              <a:rPr lang="ru-RU" sz="2300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— преднамеренное повреждение своего тела по внутренним (</a:t>
            </a:r>
            <a:r>
              <a:rPr lang="ru-RU" sz="2300" i="1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душевным</a:t>
            </a:r>
            <a:r>
              <a:rPr lang="ru-RU" sz="2300" cap="small" dirty="0">
                <a:solidFill>
                  <a:schemeClr val="tx1"/>
                </a:solidFill>
                <a:effectLst>
                  <a:glow rad="38100">
                    <a:schemeClr val="bg1">
                      <a:lumMod val="50000"/>
                      <a:lumOff val="50000"/>
                      <a:alpha val="20000"/>
                    </a:schemeClr>
                  </a:glow>
                  <a:outerShdw blurRad="44450" dist="12700" dir="13860000" algn="tl" rotWithShape="0">
                    <a:srgbClr val="000000">
                      <a:alpha val="20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 причинам чаще всего без суицидальных намерений.</a:t>
            </a:r>
            <a:endParaRPr lang="en-US" sz="2300" cap="small" dirty="0">
              <a:solidFill>
                <a:schemeClr val="tx1"/>
              </a:solidFill>
              <a:effectLst>
                <a:glow rad="38100">
                  <a:schemeClr val="bg1">
                    <a:lumMod val="50000"/>
                    <a:lumOff val="50000"/>
                    <a:alpha val="20000"/>
                  </a:schemeClr>
                </a:glow>
                <a:outerShdw blurRad="44450" dist="12700" dir="13860000" algn="tl" rotWithShape="0">
                  <a:srgbClr val="000000">
                    <a:alpha val="20000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33015" y="2458719"/>
            <a:ext cx="4157220" cy="409832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6181" y="320512"/>
            <a:ext cx="11180189" cy="59523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 настоящее время среди молодежи отмечается волна симпатий к насильственным культам и идеям неонацизма (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т.ч. «</a:t>
            </a:r>
            <a:r>
              <a:rPr lang="ru-RU" sz="2300" i="1" kern="1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скулшутинга</a:t>
            </a:r>
            <a:r>
              <a:rPr lang="ru-RU" sz="2300" i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- применения вооружённого насилия на территории образовательных учреждений (главным образом к учащимся), часто перерастающее в массовые убийства; «маньяки культ убийц» - деятельность структуры направлена на разжигание межнациональной розни, избиения, убийств, подготовку терактов и массовых расстрелов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Малолетние сторонники праворадикальных культов в повседневной жизни вдохновляются идеологией и «эстетикой» третьего Рейха, сатанизма, идеями «сверхчеловека», ассоциируют себя с высшими существами (</a:t>
            </a:r>
            <a:r>
              <a:rPr lang="ru-RU" sz="2300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богоподобность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23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их поведении отчетливо прослеживается стремление установить власть над 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сверстниками, принимать решения «кому жить, а кому умирать», создавать закрытые сообщества (</a:t>
            </a:r>
            <a:r>
              <a:rPr lang="ru-RU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ячейки, «ордены»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Основной идеей является очищение общества от «слабых особей» (</a:t>
            </a:r>
            <a:r>
              <a:rPr lang="ru-RU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300" i="1" kern="1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биомусора</a:t>
            </a:r>
            <a:r>
              <a:rPr lang="ru-RU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пропагандирование «величия белой расы», традиционных ценностей, радикального взгляда на здоровый образ жизни (</a:t>
            </a:r>
            <a:r>
              <a:rPr lang="ru-RU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en-US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Street Edge</a:t>
            </a:r>
            <a:r>
              <a:rPr lang="ru-RU" sz="2300" i="1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2300" kern="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3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058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Скулшутеры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(«</a:t>
            </a:r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колумбайнеры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») </a:t>
            </a:r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Э.Харрис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b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</a:t>
            </a:r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Д.Клиболд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И.Галявиев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</a:t>
            </a:r>
            <a:r>
              <a:rPr lang="ru-RU" sz="23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Т.Бекмансуров</a:t>
            </a:r>
            <a:r>
              <a:rPr lang="ru-RU" sz="2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являющиеся «эталоном» среди сторонников культа насилия </a:t>
            </a:r>
            <a:endParaRPr lang="en-US" sz="2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2394" y="1618965"/>
            <a:ext cx="2758594" cy="4236956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944" y="1618965"/>
            <a:ext cx="4973818" cy="42369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0988" y="1618965"/>
            <a:ext cx="4236956" cy="42369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Создатель группировки «Маньяки культ убийц» </a:t>
            </a:r>
            <a:r>
              <a:rPr lang="ru-RU" sz="2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Е.Краснов</a:t>
            </a: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Среди его основных идей – убийство антисоциальных элементов. Лично «казнил» 8 граждан Украины.</a:t>
            </a:r>
            <a:endParaRPr lang="en-US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9188" y="2240211"/>
            <a:ext cx="7354001" cy="413201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1525" y="338435"/>
            <a:ext cx="109728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Лидеры неонацистских структур «Формат 18» </a:t>
            </a:r>
            <a:r>
              <a:rPr lang="ru-RU" sz="2300" cap="all" dirty="0" err="1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М.Марцинкевич</a:t>
            </a: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(</a:t>
            </a:r>
            <a:r>
              <a:rPr lang="ru-RU" sz="2300" i="1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кличка «Тесак»</a:t>
            </a: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 </a:t>
            </a:r>
          </a:p>
          <a:p>
            <a:pPr algn="ctr">
              <a:spcBef>
                <a:spcPct val="0"/>
              </a:spcBef>
            </a:pP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«Боевая террористическая организация» </a:t>
            </a:r>
            <a:r>
              <a:rPr lang="ru-RU" sz="2300" cap="all" dirty="0" err="1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Д.Боровиков</a:t>
            </a: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</a:p>
          <a:p>
            <a:pPr algn="ctr">
              <a:spcBef>
                <a:spcPct val="0"/>
              </a:spcBef>
            </a:pP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(кличка «кислый»).</a:t>
            </a:r>
          </a:p>
          <a:p>
            <a:pPr algn="ctr">
              <a:spcBef>
                <a:spcPct val="0"/>
              </a:spcBef>
            </a:pPr>
            <a:r>
              <a:rPr lang="ru-RU" sz="230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65000"/>
                      </a:schemeClr>
                    </a:gs>
                  </a:gsLst>
                  <a:lin ang="558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Причастные к убийствам мигрантов.</a:t>
            </a:r>
            <a:endParaRPr lang="en-US" sz="2300" cap="all" dirty="0">
              <a:ln w="3175" cmpd="sng">
                <a:noFill/>
              </a:ln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</a:schemeClr>
                  </a:gs>
                </a:gsLst>
                <a:lin ang="5580000" scaled="0"/>
                <a:tileRect/>
              </a:gradFill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  <a:outerShdw blurRad="28575" dist="38100" dir="14040000" algn="tl" rotWithShape="0">
                  <a:srgbClr val="000000">
                    <a:alpha val="2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01" y="2457449"/>
            <a:ext cx="4972099" cy="37242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2457450"/>
            <a:ext cx="4972098" cy="37242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25180" y="540740"/>
            <a:ext cx="3943546" cy="52648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3376" y="424206"/>
            <a:ext cx="6693031" cy="5627802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Молодые люди, интересующиеся данной идеологией, выражают свой внутренний мир посредством субкультурного искусства. 		В частности, адепты культа насилия предпочитают музыку в стиле «</a:t>
            </a:r>
            <a:r>
              <a:rPr lang="en-US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hardcore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metal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ns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black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metal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horrorcore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«</a:t>
            </a:r>
            <a:r>
              <a:rPr lang="ru-RU" sz="2300" kern="1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murdercore</a:t>
            </a: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 </a:t>
            </a:r>
          </a:p>
          <a:p>
            <a:pPr algn="just">
              <a:spcAft>
                <a:spcPts val="0"/>
              </a:spcAft>
            </a:pPr>
            <a:r>
              <a:rPr lang="ru-RU" sz="2300" kern="1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Выполняют тематические рисунки и граффити, посвященные субкультуре, насилию, убийствам с использованием атрибутики неонацистского движения, изображают своих «кумиров».</a:t>
            </a:r>
            <a:endParaRPr lang="en-US" sz="2300" kern="1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TM03457485[[fn=Сетка]]</Template>
  <TotalTime>0</TotalTime>
  <Words>394</Words>
  <Application>Microsoft Office PowerPoint</Application>
  <PresentationFormat>Широкоэкранный</PresentationFormat>
  <Paragraphs>43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Сетка</vt:lpstr>
      <vt:lpstr>Признаки вовлечения молодежи в деструктивную деятельность праворадикальных группировок </vt:lpstr>
      <vt:lpstr>Презентация PowerPoint</vt:lpstr>
      <vt:lpstr>Социальный портрет</vt:lpstr>
      <vt:lpstr> Селфхарм - самоповреждение, «самоповреждающее» поведение, также используется англицизм (от self-harm; люди, занимающиеся селфхармом, называются селфхармщики) — преднамеренное повреждение своего тела по внутренним (душевным) причинам чаще всего без суицидальных намерений.</vt:lpstr>
      <vt:lpstr>Презентация PowerPoint</vt:lpstr>
      <vt:lpstr>Скулшутеры («колумбайнеры») Э.Харрис  и Д.Клиболд, И.Галявиев, Т.Бекмансуров, являющиеся «эталоном» среди сторонников культа насилия </vt:lpstr>
      <vt:lpstr>Создатель группировки «Маньяки культ убийц» Е.Краснов. Среди его основных идей – убийство антисоциальных элементов. Лично «казнил» 8 граждан Украины.</vt:lpstr>
      <vt:lpstr>Презентация PowerPoint</vt:lpstr>
      <vt:lpstr>Презентация PowerPoint</vt:lpstr>
      <vt:lpstr> Практикуют написание стихов и сочинений, пропагандирующих массовые убийства, отражающие социальное неравенство в обществе.  В творчестве фиксируется упоминание имен и образов известных маньяков («иркутские молоточники», «скулшутеры» Э.Харрис, Д.Клиболд, «керченский стрелок» В.Росляков, И.Галявиев, Т.Бекмансуров, неонацисты Д.Боровиков, М.Марцинкевич, иностранные террористы, например, А.Брейвик, лидеры третьего Рейха, скандинавские божества и пр.).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вовлечения молодежи в деструктивную деятельность праворадикальных группировок </dc:title>
  <dc:creator>Admin</dc:creator>
  <cp:lastModifiedBy>KOMP4</cp:lastModifiedBy>
  <cp:revision>24</cp:revision>
  <cp:lastPrinted>2024-09-11T06:19:00Z</cp:lastPrinted>
  <dcterms:created xsi:type="dcterms:W3CDTF">2024-08-30T07:54:00Z</dcterms:created>
  <dcterms:modified xsi:type="dcterms:W3CDTF">2024-10-11T10:02:13Z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A429DD95BF2946AEB6853714D50D3455_13</vt:lpwstr>
  </property>
  <property fmtid="{D5CDD505-2E9C-101B-9397-08002B2CF9AE}" pid="3" name="KSOProductBuildVer">
    <vt:lpwstr>1033-12.2.0.18586</vt:lpwstr>
  </property>
</Properties>
</file>