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  <p:sldId id="264" r:id="rId9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336" autoAdjust="0"/>
  </p:normalViewPr>
  <p:slideViewPr>
    <p:cSldViewPr snapToGrid="0">
      <p:cViewPr varScale="1">
        <p:scale>
          <a:sx n="104" d="100"/>
          <a:sy n="104" d="100"/>
        </p:scale>
        <p:origin x="18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0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26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775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545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666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33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0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37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76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9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09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91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24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5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0ADB8-EDD3-4467-8AE0-7267124CE37A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81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902450-9256-464B-BAEE-16C583E38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465" y="2660650"/>
            <a:ext cx="6971252" cy="1234727"/>
          </a:xfrm>
        </p:spPr>
        <p:txBody>
          <a:bodyPr/>
          <a:lstStyle/>
          <a:p>
            <a:pPr algn="ctr"/>
            <a:r>
              <a:rPr lang="ru-RU" dirty="0" smtClean="0">
                <a:latin typeface="Century Schoolbook" panose="02040604050505020304" pitchFamily="18" charset="0"/>
              </a:rPr>
              <a:t> </a:t>
            </a:r>
            <a:r>
              <a:rPr lang="ru-RU" dirty="0" smtClean="0">
                <a:latin typeface="Century Schoolbook" panose="02040604050505020304" pitchFamily="18" charset="0"/>
              </a:rPr>
              <a:t>Б</a:t>
            </a:r>
            <a:r>
              <a:rPr lang="ru-RU" dirty="0" smtClean="0">
                <a:latin typeface="Century Schoolbook" panose="02040604050505020304" pitchFamily="18" charset="0"/>
              </a:rPr>
              <a:t>юджет </a:t>
            </a:r>
            <a:r>
              <a:rPr lang="ru-RU" dirty="0" err="1" smtClean="0">
                <a:latin typeface="Century Schoolbook" panose="02040604050505020304" pitchFamily="18" charset="0"/>
              </a:rPr>
              <a:t>Вороновского</a:t>
            </a:r>
            <a:r>
              <a:rPr lang="ru-RU" smtClean="0">
                <a:latin typeface="Century Schoolbook" panose="02040604050505020304" pitchFamily="18" charset="0"/>
              </a:rPr>
              <a:t> района на </a:t>
            </a:r>
            <a:r>
              <a:rPr lang="ru-RU">
                <a:latin typeface="Century Schoolbook" panose="02040604050505020304" pitchFamily="18" charset="0"/>
              </a:rPr>
              <a:t>2023 </a:t>
            </a:r>
            <a:r>
              <a:rPr lang="ru-RU" smtClean="0">
                <a:latin typeface="Century Schoolbook" panose="02040604050505020304" pitchFamily="18" charset="0"/>
              </a:rPr>
              <a:t>год</a:t>
            </a:r>
            <a:endParaRPr lang="ru-RU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0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97C8EF-FBD1-4816-ACD8-3AFF02B52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1" y="247993"/>
            <a:ext cx="8426548" cy="844062"/>
          </a:xfrm>
        </p:spPr>
        <p:txBody>
          <a:bodyPr>
            <a:normAutofit/>
          </a:bodyPr>
          <a:lstStyle/>
          <a:p>
            <a:pPr algn="ctr"/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</a:rPr>
              <a:t>Структура доходов консолидированного бюджета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73C4C3BB-DB87-401C-8AEA-DA8898F0E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379702"/>
              </p:ext>
            </p:extLst>
          </p:nvPr>
        </p:nvGraphicFramePr>
        <p:xfrm>
          <a:off x="0" y="745589"/>
          <a:ext cx="9144000" cy="586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2820">
                  <a:extLst>
                    <a:ext uri="{9D8B030D-6E8A-4147-A177-3AD203B41FA5}">
                      <a16:colId xmlns="" xmlns:a16="http://schemas.microsoft.com/office/drawing/2014/main" val="701546709"/>
                    </a:ext>
                  </a:extLst>
                </a:gridCol>
                <a:gridCol w="1769207">
                  <a:extLst>
                    <a:ext uri="{9D8B030D-6E8A-4147-A177-3AD203B41FA5}">
                      <a16:colId xmlns="" xmlns:a16="http://schemas.microsoft.com/office/drawing/2014/main" val="1387940184"/>
                    </a:ext>
                  </a:extLst>
                </a:gridCol>
                <a:gridCol w="1607515">
                  <a:extLst>
                    <a:ext uri="{9D8B030D-6E8A-4147-A177-3AD203B41FA5}">
                      <a16:colId xmlns="" xmlns:a16="http://schemas.microsoft.com/office/drawing/2014/main" val="2589979464"/>
                    </a:ext>
                  </a:extLst>
                </a:gridCol>
                <a:gridCol w="1373865">
                  <a:extLst>
                    <a:ext uri="{9D8B030D-6E8A-4147-A177-3AD203B41FA5}">
                      <a16:colId xmlns="" xmlns:a16="http://schemas.microsoft.com/office/drawing/2014/main" val="3004750684"/>
                    </a:ext>
                  </a:extLst>
                </a:gridCol>
                <a:gridCol w="1420593">
                  <a:extLst>
                    <a:ext uri="{9D8B030D-6E8A-4147-A177-3AD203B41FA5}">
                      <a16:colId xmlns="" xmlns:a16="http://schemas.microsoft.com/office/drawing/2014/main" val="1764990250"/>
                    </a:ext>
                  </a:extLst>
                </a:gridCol>
              </a:tblGrid>
              <a:tr h="1125184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Показатели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2023 года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Ожидаемое исполнение 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 20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год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Темп роста к ожидаемому за 20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год,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Удельный вес в объеме доходов проект 2023 года,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064363219"/>
                  </a:ext>
                </a:extLst>
              </a:tr>
              <a:tr h="499506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Собственные доходы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28 033,2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24 851,1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112,8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607274471"/>
                  </a:ext>
                </a:extLst>
              </a:tr>
              <a:tr h="499506"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Налоговые доходы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25 114,9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22 374,5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112,2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41,9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986950996"/>
                  </a:ext>
                </a:extLst>
              </a:tr>
              <a:tr h="499506"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Подоходный налог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15 687,5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13 564,4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115,6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829491113"/>
                  </a:ext>
                </a:extLst>
              </a:tr>
              <a:tr h="499506"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НДС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4 114,3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3 652,2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112,6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368921412"/>
                  </a:ext>
                </a:extLst>
              </a:tr>
              <a:tr h="499506"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 на прибыль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588,2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581,7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101,1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133391823"/>
                  </a:ext>
                </a:extLst>
              </a:tr>
              <a:tr h="615830"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Налоги на собственность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1 384,0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1 271,1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108,9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065711534"/>
                  </a:ext>
                </a:extLst>
              </a:tr>
              <a:tr h="499506"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2 918,3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2 476,6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117,8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551072510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31 845,8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28 298,1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112,5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436334933"/>
                  </a:ext>
                </a:extLst>
              </a:tr>
              <a:tr h="499506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ВСЕГО ДОХОДОВ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59 879,0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53 149,2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112,7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100,0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90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79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0AFFDD-3A1B-4986-859D-DE8A148B1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9187"/>
            <a:ext cx="9144000" cy="656411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Century Schoolbook" panose="02040604050505020304" pitchFamily="18" charset="0"/>
              </a:rPr>
              <a:t>Объем консолидированного бюджета </a:t>
            </a:r>
            <a:r>
              <a:rPr lang="ru-RU" sz="2000" b="1" dirty="0" err="1">
                <a:latin typeface="Century Schoolbook" panose="02040604050505020304" pitchFamily="18" charset="0"/>
              </a:rPr>
              <a:t>Вороновского</a:t>
            </a:r>
            <a:r>
              <a:rPr lang="ru-RU" sz="2000" b="1" dirty="0">
                <a:latin typeface="Century Schoolbook" panose="02040604050505020304" pitchFamily="18" charset="0"/>
              </a:rPr>
              <a:t> района (тыс. руб.)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2B52BD40-B4FF-4BBA-950B-468D2C7D8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661316"/>
              </p:ext>
            </p:extLst>
          </p:nvPr>
        </p:nvGraphicFramePr>
        <p:xfrm>
          <a:off x="1" y="1002351"/>
          <a:ext cx="9144000" cy="591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6296">
                  <a:extLst>
                    <a:ext uri="{9D8B030D-6E8A-4147-A177-3AD203B41FA5}">
                      <a16:colId xmlns="" xmlns:a16="http://schemas.microsoft.com/office/drawing/2014/main" val="1595851339"/>
                    </a:ext>
                  </a:extLst>
                </a:gridCol>
                <a:gridCol w="4567704">
                  <a:extLst>
                    <a:ext uri="{9D8B030D-6E8A-4147-A177-3AD203B41FA5}">
                      <a16:colId xmlns="" xmlns:a16="http://schemas.microsoft.com/office/drawing/2014/main" val="1145735502"/>
                    </a:ext>
                  </a:extLst>
                </a:gridCol>
              </a:tblGrid>
              <a:tr h="437257">
                <a:tc>
                  <a:txBody>
                    <a:bodyPr/>
                    <a:lstStyle/>
                    <a:p>
                      <a:endParaRPr lang="ru-RU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Проект бюджета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 2023 год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58166186"/>
                  </a:ext>
                </a:extLst>
              </a:tr>
              <a:tr h="34980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Бюджет </a:t>
                      </a:r>
                      <a:r>
                        <a:rPr lang="ru-RU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Вороновского</a:t>
                      </a:r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района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8872442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ДОХОДЫ ВСЕГО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59 879,0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989945589"/>
                  </a:ext>
                </a:extLst>
              </a:tr>
              <a:tr h="40459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Собственные доходы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28 033,2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140334745"/>
                  </a:ext>
                </a:extLst>
              </a:tr>
              <a:tr h="39091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31 845,8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497910410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РАСХОДЫ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59 879,0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48195357"/>
                  </a:ext>
                </a:extLst>
              </a:tr>
              <a:tr h="3529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Районный бюджет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5499925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ДОХОДЫ ВСЕГО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58 086,7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044564594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Собственные доходы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27 541,3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92115784"/>
                  </a:ext>
                </a:extLst>
              </a:tr>
              <a:tr h="412631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30 545,4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633086197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РАСХОДЫ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58 086,7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248772076"/>
                  </a:ext>
                </a:extLst>
              </a:tr>
              <a:tr h="3529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Нижестоящие бюджеты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7631031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ДОХОДЫ ВСЕГО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1 792,3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763188940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Собственные доходы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491,9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37094542"/>
                  </a:ext>
                </a:extLst>
              </a:tr>
              <a:tr h="32632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1 300,4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285765699"/>
                  </a:ext>
                </a:extLst>
              </a:tr>
              <a:tr h="32632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РАСХОДЫ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1 792,3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61301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0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F9E959-EEE6-4686-9E44-951ACC76F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7604"/>
            <a:ext cx="9144000" cy="775982"/>
          </a:xfrm>
        </p:spPr>
        <p:txBody>
          <a:bodyPr>
            <a:normAutofit fontScale="90000"/>
          </a:bodyPr>
          <a:lstStyle/>
          <a:p>
            <a:r>
              <a:rPr lang="ru-RU" sz="2250" b="1" dirty="0">
                <a:latin typeface="Century Schoolbook" panose="02040604050505020304" pitchFamily="18" charset="0"/>
              </a:rPr>
              <a:t>Структура доходов районного бюджета на 2023 год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620050FF-1216-48D9-B64A-4808C4564C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954853"/>
              </p:ext>
            </p:extLst>
          </p:nvPr>
        </p:nvGraphicFramePr>
        <p:xfrm>
          <a:off x="0" y="787790"/>
          <a:ext cx="9143999" cy="6049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713">
                  <a:extLst>
                    <a:ext uri="{9D8B030D-6E8A-4147-A177-3AD203B41FA5}">
                      <a16:colId xmlns="" xmlns:a16="http://schemas.microsoft.com/office/drawing/2014/main" val="1445350112"/>
                    </a:ext>
                  </a:extLst>
                </a:gridCol>
                <a:gridCol w="1920690">
                  <a:extLst>
                    <a:ext uri="{9D8B030D-6E8A-4147-A177-3AD203B41FA5}">
                      <a16:colId xmlns="" xmlns:a16="http://schemas.microsoft.com/office/drawing/2014/main" val="1981510403"/>
                    </a:ext>
                  </a:extLst>
                </a:gridCol>
                <a:gridCol w="1997298">
                  <a:extLst>
                    <a:ext uri="{9D8B030D-6E8A-4147-A177-3AD203B41FA5}">
                      <a16:colId xmlns="" xmlns:a16="http://schemas.microsoft.com/office/drawing/2014/main" val="1840538149"/>
                    </a:ext>
                  </a:extLst>
                </a:gridCol>
                <a:gridCol w="1997298">
                  <a:extLst>
                    <a:ext uri="{9D8B030D-6E8A-4147-A177-3AD203B41FA5}">
                      <a16:colId xmlns="" xmlns:a16="http://schemas.microsoft.com/office/drawing/2014/main" val="2790911532"/>
                    </a:ext>
                  </a:extLst>
                </a:gridCol>
              </a:tblGrid>
              <a:tr h="847047">
                <a:tc>
                  <a:txBody>
                    <a:bodyPr/>
                    <a:lstStyle/>
                    <a:p>
                      <a:endParaRPr lang="ru-RU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Проект 2023 года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Удельный вес в собственных доходах,%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Удельный вес в общем объеме доходов,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78030382"/>
                  </a:ext>
                </a:extLst>
              </a:tr>
              <a:tr h="598581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ВСЕГО ДОХОДОВ РАЙОННОГО БЮДЖЕТА</a:t>
                      </a:r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58 086,7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100,0</a:t>
                      </a:r>
                      <a:endParaRPr lang="ru-RU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575942832"/>
                  </a:ext>
                </a:extLst>
              </a:tr>
              <a:tr h="375227">
                <a:tc gridSpan="4"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том числе: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621404"/>
                  </a:ext>
                </a:extLst>
              </a:tr>
              <a:tr h="37522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Безвозмездные поступления 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30 545,4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52,6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4531007"/>
                  </a:ext>
                </a:extLst>
              </a:tr>
              <a:tr h="37522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Собственные доходы бюджета 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27 541,3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100,0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47,4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8264391"/>
                  </a:ext>
                </a:extLst>
              </a:tr>
              <a:tr h="37522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Налоговые доходы – всего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24 680,2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89,6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42,6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623561848"/>
                  </a:ext>
                </a:extLst>
              </a:tr>
              <a:tr h="375227">
                <a:tc gridSpan="4">
                  <a:txBody>
                    <a:bodyPr/>
                    <a:lstStyle/>
                    <a:p>
                      <a:endParaRPr lang="ru-RU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7078371"/>
                  </a:ext>
                </a:extLst>
              </a:tr>
              <a:tr h="375227">
                <a:tc>
                  <a:txBody>
                    <a:bodyPr/>
                    <a:lstStyle/>
                    <a:p>
                      <a:r>
                        <a:rPr lang="ru-RU" sz="140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подоходный налог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15 373,7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55,8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706140605"/>
                  </a:ext>
                </a:extLst>
              </a:tr>
              <a:tr h="354506">
                <a:tc>
                  <a:txBody>
                    <a:bodyPr/>
                    <a:lstStyle/>
                    <a:p>
                      <a:r>
                        <a:rPr lang="ru-RU" sz="140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 на прибыль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588,2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869307248"/>
                  </a:ext>
                </a:extLst>
              </a:tr>
              <a:tr h="1247542">
                <a:tc>
                  <a:txBody>
                    <a:bodyPr/>
                    <a:lstStyle/>
                    <a:p>
                      <a:pPr algn="just"/>
                      <a:r>
                        <a:rPr lang="ru-RU" sz="140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Налоги на собственность</a:t>
                      </a:r>
                    </a:p>
                    <a:p>
                      <a:pPr algn="just"/>
                      <a:r>
                        <a:rPr lang="ru-RU" sz="140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 том числе: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 на недвижимость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земельный налог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1 270,5</a:t>
                      </a:r>
                    </a:p>
                    <a:p>
                      <a:pPr algn="ctr"/>
                      <a:endParaRPr lang="ru-RU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990,0</a:t>
                      </a:r>
                    </a:p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280,5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4,6</a:t>
                      </a:r>
                    </a:p>
                    <a:p>
                      <a:pPr algn="ctr"/>
                      <a:endParaRPr lang="ru-RU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3,6</a:t>
                      </a:r>
                    </a:p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2,2</a:t>
                      </a:r>
                    </a:p>
                    <a:p>
                      <a:pPr algn="ctr"/>
                      <a:endParaRPr lang="ru-RU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1,7</a:t>
                      </a:r>
                    </a:p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604374247"/>
                  </a:ext>
                </a:extLst>
              </a:tr>
              <a:tr h="37522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НДС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4 114,3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20146305"/>
                  </a:ext>
                </a:extLst>
              </a:tr>
              <a:tr h="37522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Неналоговые доходы- всего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2 861,1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274066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64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29FE45-51D2-4E1E-B7F8-E806F463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2496"/>
            <a:ext cx="8890782" cy="615634"/>
          </a:xfrm>
        </p:spPr>
        <p:txBody>
          <a:bodyPr>
            <a:normAutofit/>
          </a:bodyPr>
          <a:lstStyle/>
          <a:p>
            <a:pPr algn="ctr"/>
            <a:r>
              <a:rPr lang="ru-RU" sz="1950" dirty="0">
                <a:latin typeface="Century Schoolbook" panose="02040604050505020304" pitchFamily="18" charset="0"/>
              </a:rPr>
              <a:t>Объем первоочередных расходов районного бюджета(тыс.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4548849E-18FA-4C91-8647-FE7CACF571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880592"/>
              </p:ext>
            </p:extLst>
          </p:nvPr>
        </p:nvGraphicFramePr>
        <p:xfrm>
          <a:off x="0" y="717452"/>
          <a:ext cx="9144001" cy="5898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4047">
                  <a:extLst>
                    <a:ext uri="{9D8B030D-6E8A-4147-A177-3AD203B41FA5}">
                      <a16:colId xmlns="" xmlns:a16="http://schemas.microsoft.com/office/drawing/2014/main" val="1535299336"/>
                    </a:ext>
                  </a:extLst>
                </a:gridCol>
                <a:gridCol w="1724273">
                  <a:extLst>
                    <a:ext uri="{9D8B030D-6E8A-4147-A177-3AD203B41FA5}">
                      <a16:colId xmlns="" xmlns:a16="http://schemas.microsoft.com/office/drawing/2014/main" val="3416311298"/>
                    </a:ext>
                  </a:extLst>
                </a:gridCol>
                <a:gridCol w="1205681">
                  <a:extLst>
                    <a:ext uri="{9D8B030D-6E8A-4147-A177-3AD203B41FA5}">
                      <a16:colId xmlns="" xmlns:a16="http://schemas.microsoft.com/office/drawing/2014/main" val="1891486388"/>
                    </a:ext>
                  </a:extLst>
                </a:gridCol>
              </a:tblGrid>
              <a:tr h="1137474">
                <a:tc>
                  <a:txBody>
                    <a:bodyPr/>
                    <a:lstStyle/>
                    <a:p>
                      <a:endParaRPr lang="ru-RU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Проект 2023 года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Удельный вес в общем объеме расходов,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402174683"/>
                  </a:ext>
                </a:extLst>
              </a:tr>
              <a:tr h="50470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Заработная плата рабочих и служащих ( с учетом начислений на нее)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40 998,9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69,0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985894908"/>
                  </a:ext>
                </a:extLst>
              </a:tr>
              <a:tr h="47561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887,1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1,5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950375423"/>
                  </a:ext>
                </a:extLst>
              </a:tr>
              <a:tr h="3541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Продукты питания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1 703,4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2,9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482997023"/>
                  </a:ext>
                </a:extLst>
              </a:tr>
              <a:tr h="3541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Оплата коммунальных услуг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3 904,7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6,6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200196228"/>
                  </a:ext>
                </a:extLst>
              </a:tr>
              <a:tr h="3541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Субсидии, в том числе: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2 228,9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3,8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09911471"/>
                  </a:ext>
                </a:extLst>
              </a:tr>
              <a:tr h="3541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 субсидирование услуг транспорта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407,2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0,7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703461924"/>
                  </a:ext>
                </a:extLst>
              </a:tr>
              <a:tr h="3541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-субсидирование жилищно-коммунальных услуг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1 222,6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93507882"/>
                  </a:ext>
                </a:extLst>
              </a:tr>
              <a:tr h="94720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-субсидирование расходов на возмещение разницы в ценах на твердые виды топлива, реализуемые населению и части надбавки гор(рай) </a:t>
                      </a:r>
                      <a:r>
                        <a:rPr lang="ru-RU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топсбытов</a:t>
                      </a:r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при реализации населению твердых видов топлива по регулируемым фиксированным ценам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599,1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1,0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66948557"/>
                  </a:ext>
                </a:extLst>
              </a:tr>
              <a:tr h="3541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Трансферты населению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2 075,8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3,5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158362527"/>
                  </a:ext>
                </a:extLst>
              </a:tr>
              <a:tr h="3541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 первоочередных расходов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51 798,8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87,2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61452965"/>
                  </a:ext>
                </a:extLst>
              </a:tr>
              <a:tr h="354132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Всего расходов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59 387,1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100,0</a:t>
                      </a:r>
                      <a:endParaRPr lang="x-none" sz="1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762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44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303C57-E1BC-4365-B52B-4511D876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34"/>
            <a:ext cx="9117427" cy="3736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Century Schoolbook" panose="02040604050505020304" pitchFamily="18" charset="0"/>
              </a:rPr>
              <a:t>Учреждения социальной сферы по основным статьям расходов, тыс. руб.</a:t>
            </a:r>
            <a:endParaRPr lang="x-none" sz="1800" b="1" dirty="0">
              <a:latin typeface="Century Schoolbook" panose="020406040505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1BD69CAD-84D0-45E4-8093-136777BEE2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228292"/>
              </p:ext>
            </p:extLst>
          </p:nvPr>
        </p:nvGraphicFramePr>
        <p:xfrm>
          <a:off x="1" y="731520"/>
          <a:ext cx="9117427" cy="5937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600">
                  <a:extLst>
                    <a:ext uri="{9D8B030D-6E8A-4147-A177-3AD203B41FA5}">
                      <a16:colId xmlns="" xmlns:a16="http://schemas.microsoft.com/office/drawing/2014/main" val="1538210493"/>
                    </a:ext>
                  </a:extLst>
                </a:gridCol>
                <a:gridCol w="994228">
                  <a:extLst>
                    <a:ext uri="{9D8B030D-6E8A-4147-A177-3AD203B41FA5}">
                      <a16:colId xmlns="" xmlns:a16="http://schemas.microsoft.com/office/drawing/2014/main" val="1375270013"/>
                    </a:ext>
                  </a:extLst>
                </a:gridCol>
                <a:gridCol w="1303541">
                  <a:extLst>
                    <a:ext uri="{9D8B030D-6E8A-4147-A177-3AD203B41FA5}">
                      <a16:colId xmlns="" xmlns:a16="http://schemas.microsoft.com/office/drawing/2014/main" val="779330922"/>
                    </a:ext>
                  </a:extLst>
                </a:gridCol>
                <a:gridCol w="1005274">
                  <a:extLst>
                    <a:ext uri="{9D8B030D-6E8A-4147-A177-3AD203B41FA5}">
                      <a16:colId xmlns="" xmlns:a16="http://schemas.microsoft.com/office/drawing/2014/main" val="2656102147"/>
                    </a:ext>
                  </a:extLst>
                </a:gridCol>
                <a:gridCol w="795382">
                  <a:extLst>
                    <a:ext uri="{9D8B030D-6E8A-4147-A177-3AD203B41FA5}">
                      <a16:colId xmlns="" xmlns:a16="http://schemas.microsoft.com/office/drawing/2014/main" val="247045549"/>
                    </a:ext>
                  </a:extLst>
                </a:gridCol>
                <a:gridCol w="983180">
                  <a:extLst>
                    <a:ext uri="{9D8B030D-6E8A-4147-A177-3AD203B41FA5}">
                      <a16:colId xmlns="" xmlns:a16="http://schemas.microsoft.com/office/drawing/2014/main" val="1446418948"/>
                    </a:ext>
                  </a:extLst>
                </a:gridCol>
                <a:gridCol w="861663">
                  <a:extLst>
                    <a:ext uri="{9D8B030D-6E8A-4147-A177-3AD203B41FA5}">
                      <a16:colId xmlns="" xmlns:a16="http://schemas.microsoft.com/office/drawing/2014/main" val="3490571844"/>
                    </a:ext>
                  </a:extLst>
                </a:gridCol>
                <a:gridCol w="950039">
                  <a:extLst>
                    <a:ext uri="{9D8B030D-6E8A-4147-A177-3AD203B41FA5}">
                      <a16:colId xmlns="" xmlns:a16="http://schemas.microsoft.com/office/drawing/2014/main" val="3349179060"/>
                    </a:ext>
                  </a:extLst>
                </a:gridCol>
                <a:gridCol w="828520">
                  <a:extLst>
                    <a:ext uri="{9D8B030D-6E8A-4147-A177-3AD203B41FA5}">
                      <a16:colId xmlns="" xmlns:a16="http://schemas.microsoft.com/office/drawing/2014/main" val="662924752"/>
                    </a:ext>
                  </a:extLst>
                </a:gridCol>
              </a:tblGrid>
              <a:tr h="1189317">
                <a:tc>
                  <a:txBody>
                    <a:bodyPr/>
                    <a:lstStyle/>
                    <a:p>
                      <a:endParaRPr lang="x-none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Образование</a:t>
                      </a:r>
                      <a:endParaRPr lang="x-none" sz="1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Здравоохранение</a:t>
                      </a:r>
                      <a:endParaRPr lang="x-none" sz="1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Физкультура</a:t>
                      </a:r>
                      <a:endParaRPr lang="x-none" sz="1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Культура</a:t>
                      </a:r>
                      <a:endParaRPr lang="x-none" sz="1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Социальная политика</a:t>
                      </a:r>
                      <a:endParaRPr lang="x-none" sz="1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ВСЕГО</a:t>
                      </a:r>
                      <a:endParaRPr lang="x-none" sz="1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Уточненный план 2022 года</a:t>
                      </a:r>
                      <a:endParaRPr lang="x-none" sz="1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Коэффициент роста к уточненному плану 2022 года</a:t>
                      </a:r>
                      <a:endParaRPr lang="x-none" sz="1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425260248"/>
                  </a:ext>
                </a:extLst>
              </a:tr>
              <a:tr h="762383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Заработная плата и взносы (отчисления)</a:t>
                      </a:r>
                      <a:endParaRPr lang="x-none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20 562,0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10 532,9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251,4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2 160,4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2 688,5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36 195,2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30 546,4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118,5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822843258"/>
                  </a:ext>
                </a:extLst>
              </a:tr>
              <a:tr h="339573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Питание</a:t>
                      </a:r>
                      <a:endParaRPr lang="x-none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1 239,8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361,6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102,0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1 703,4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1 419,5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120,0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016494518"/>
                  </a:ext>
                </a:extLst>
              </a:tr>
              <a:tr h="538751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Лекарственные средства</a:t>
                      </a:r>
                      <a:endParaRPr lang="x-none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883,6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3,5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887,1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856,9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103,5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517872967"/>
                  </a:ext>
                </a:extLst>
              </a:tr>
              <a:tr h="538751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Коммунальные услуги</a:t>
                      </a:r>
                      <a:endParaRPr lang="x-none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2 202,0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685,0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15,5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341,0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117,2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3 360,7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3 048,7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110,2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539094029"/>
                  </a:ext>
                </a:extLst>
              </a:tr>
              <a:tr h="538751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Трансферты населению</a:t>
                      </a:r>
                      <a:endParaRPr lang="x-none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70,4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831,7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1 030,9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1 933,0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1 835,8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105,3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628101037"/>
                  </a:ext>
                </a:extLst>
              </a:tr>
              <a:tr h="762383"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 по основным статьям:</a:t>
                      </a:r>
                      <a:endParaRPr lang="x-none" sz="11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24 074,2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13 294,7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266,9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2 501,5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3 942,1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44 079,4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37 707,3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116,9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5194380"/>
                  </a:ext>
                </a:extLst>
              </a:tr>
              <a:tr h="336262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Субсидии</a:t>
                      </a:r>
                      <a:endParaRPr lang="x-none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026662009"/>
                  </a:ext>
                </a:extLst>
              </a:tr>
              <a:tr h="36449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Прочие расходы</a:t>
                      </a:r>
                      <a:endParaRPr lang="x-none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842,6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546,5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42,4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261,9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280,1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2 043,5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2 839,2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72,0</a:t>
                      </a:r>
                      <a:endParaRPr lang="x-none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313320144"/>
                  </a:ext>
                </a:extLst>
              </a:tr>
              <a:tr h="566779"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ВСЕГО:</a:t>
                      </a:r>
                      <a:endParaRPr lang="x-none" sz="11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24 916,8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13 841,2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309,3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2 763,4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4 222,2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46 122,9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40 546,5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113,7</a:t>
                      </a:r>
                      <a:endParaRPr lang="x-none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067279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6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BA1596-7DA0-4B9E-8E3A-7789EBD2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447"/>
            <a:ext cx="9144000" cy="46113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entury Schoolbook" panose="02040604050505020304" pitchFamily="18" charset="0"/>
              </a:rPr>
              <a:t>Структура расходов районного бюджета на 2023 год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9C953D58-4E3A-42A0-AE05-3634CCDB0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706313"/>
              </p:ext>
            </p:extLst>
          </p:nvPr>
        </p:nvGraphicFramePr>
        <p:xfrm>
          <a:off x="0" y="614583"/>
          <a:ext cx="9143999" cy="6199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506">
                  <a:extLst>
                    <a:ext uri="{9D8B030D-6E8A-4147-A177-3AD203B41FA5}">
                      <a16:colId xmlns="" xmlns:a16="http://schemas.microsoft.com/office/drawing/2014/main" val="1731616753"/>
                    </a:ext>
                  </a:extLst>
                </a:gridCol>
                <a:gridCol w="1524078">
                  <a:extLst>
                    <a:ext uri="{9D8B030D-6E8A-4147-A177-3AD203B41FA5}">
                      <a16:colId xmlns="" xmlns:a16="http://schemas.microsoft.com/office/drawing/2014/main" val="3417333859"/>
                    </a:ext>
                  </a:extLst>
                </a:gridCol>
                <a:gridCol w="1274566">
                  <a:extLst>
                    <a:ext uri="{9D8B030D-6E8A-4147-A177-3AD203B41FA5}">
                      <a16:colId xmlns="" xmlns:a16="http://schemas.microsoft.com/office/drawing/2014/main" val="1885266632"/>
                    </a:ext>
                  </a:extLst>
                </a:gridCol>
                <a:gridCol w="1911849">
                  <a:extLst>
                    <a:ext uri="{9D8B030D-6E8A-4147-A177-3AD203B41FA5}">
                      <a16:colId xmlns="" xmlns:a16="http://schemas.microsoft.com/office/drawing/2014/main" val="4144912423"/>
                    </a:ext>
                  </a:extLst>
                </a:gridCol>
              </a:tblGrid>
              <a:tr h="1025706">
                <a:tc>
                  <a:txBody>
                    <a:bodyPr/>
                    <a:lstStyle/>
                    <a:p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Проект 2023 года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Удельный вес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Коэффициент роста, % к ожидаемому исполнению 2022 года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719917444"/>
                  </a:ext>
                </a:extLst>
              </a:tr>
              <a:tr h="38993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6 923,8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11,6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121,8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579201241"/>
                  </a:ext>
                </a:extLst>
              </a:tr>
              <a:tr h="4201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Национальная оборона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13,0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62,2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227479354"/>
                  </a:ext>
                </a:extLst>
              </a:tr>
              <a:tr h="46285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Национальная экономика, в том числе: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2 684,6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92,6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553194011"/>
                  </a:ext>
                </a:extLst>
              </a:tr>
              <a:tr h="33381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Сельское хозяйство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1 641,5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2,8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87,9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765790598"/>
                  </a:ext>
                </a:extLst>
              </a:tr>
              <a:tr h="33381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Транспорт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420,7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0,7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102,4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08371789"/>
                  </a:ext>
                </a:extLst>
              </a:tr>
              <a:tr h="33381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Топливо и энергетика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614,1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101,7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033984054"/>
                  </a:ext>
                </a:extLst>
              </a:tr>
              <a:tr h="33381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Охрана окружающей среды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325,5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0,5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165,1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413987445"/>
                  </a:ext>
                </a:extLst>
              </a:tr>
              <a:tr h="56043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3 317,3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5,6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91,9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281143401"/>
                  </a:ext>
                </a:extLst>
              </a:tr>
              <a:tr h="33381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Здравоохранение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13 841,2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23,3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120,1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63476075"/>
                  </a:ext>
                </a:extLst>
              </a:tr>
              <a:tr h="56043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Физическая культура, спорт, культура и средства массовой информации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3 142,6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5,3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113,5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789364631"/>
                  </a:ext>
                </a:extLst>
              </a:tr>
              <a:tr h="33381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Образование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24 916,8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42,0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110,5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918600598"/>
                  </a:ext>
                </a:extLst>
              </a:tr>
              <a:tr h="33381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4 222,2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7,1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114,0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761218938"/>
                  </a:ext>
                </a:extLst>
              </a:tr>
              <a:tr h="3338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ВСЕГО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entury Schoolbook" panose="02040604050505020304" pitchFamily="18" charset="0"/>
                        </a:rPr>
                        <a:t>59 387,1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entury Schoolbook" panose="02040604050505020304" pitchFamily="18" charset="0"/>
                        </a:rPr>
                        <a:t>100,0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entury Schoolbook" panose="02040604050505020304" pitchFamily="18" charset="0"/>
                        </a:rPr>
                        <a:t>112,1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337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91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0AFFDD-3A1B-4986-859D-DE8A148B1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9187"/>
            <a:ext cx="9144000" cy="656411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Century Schoolbook" panose="02040604050505020304" pitchFamily="18" charset="0"/>
              </a:rPr>
              <a:t>Объем консолидированного бюджета </a:t>
            </a:r>
            <a:r>
              <a:rPr lang="ru-RU" sz="2000" b="1" dirty="0" err="1">
                <a:latin typeface="Century Schoolbook" panose="02040604050505020304" pitchFamily="18" charset="0"/>
              </a:rPr>
              <a:t>Вороновского</a:t>
            </a:r>
            <a:r>
              <a:rPr lang="ru-RU" sz="2000" b="1" dirty="0">
                <a:latin typeface="Century Schoolbook" panose="02040604050505020304" pitchFamily="18" charset="0"/>
              </a:rPr>
              <a:t> района (тыс. руб.)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2B52BD40-B4FF-4BBA-950B-468D2C7D8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335350"/>
              </p:ext>
            </p:extLst>
          </p:nvPr>
        </p:nvGraphicFramePr>
        <p:xfrm>
          <a:off x="1" y="1002351"/>
          <a:ext cx="9144000" cy="591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6296">
                  <a:extLst>
                    <a:ext uri="{9D8B030D-6E8A-4147-A177-3AD203B41FA5}">
                      <a16:colId xmlns="" xmlns:a16="http://schemas.microsoft.com/office/drawing/2014/main" val="1595851339"/>
                    </a:ext>
                  </a:extLst>
                </a:gridCol>
                <a:gridCol w="4567704">
                  <a:extLst>
                    <a:ext uri="{9D8B030D-6E8A-4147-A177-3AD203B41FA5}">
                      <a16:colId xmlns="" xmlns:a16="http://schemas.microsoft.com/office/drawing/2014/main" val="1145735502"/>
                    </a:ext>
                  </a:extLst>
                </a:gridCol>
              </a:tblGrid>
              <a:tr h="437257">
                <a:tc>
                  <a:txBody>
                    <a:bodyPr/>
                    <a:lstStyle/>
                    <a:p>
                      <a:endParaRPr lang="ru-RU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Проект бюджета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 2023 год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58166186"/>
                  </a:ext>
                </a:extLst>
              </a:tr>
              <a:tr h="34980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Бюджет </a:t>
                      </a:r>
                      <a:r>
                        <a:rPr lang="ru-RU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Вороновского</a:t>
                      </a:r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района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8872442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ДОХОДЫ ВСЕГО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59 879,0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989945589"/>
                  </a:ext>
                </a:extLst>
              </a:tr>
              <a:tr h="40459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Собственные доходы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28 033,2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140334745"/>
                  </a:ext>
                </a:extLst>
              </a:tr>
              <a:tr h="39091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31 845,8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497910410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РАСХОДЫ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59 879,0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48195357"/>
                  </a:ext>
                </a:extLst>
              </a:tr>
              <a:tr h="3529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Районный бюджет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5499925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ДОХОДЫ ВСЕГО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58 086,7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044564594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Собственные доходы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27 541,3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92115784"/>
                  </a:ext>
                </a:extLst>
              </a:tr>
              <a:tr h="412631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30 545,4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633086197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РАСХОДЫ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58 086,7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248772076"/>
                  </a:ext>
                </a:extLst>
              </a:tr>
              <a:tr h="3529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Нижестоящие бюджеты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7631031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ДОХОДЫ ВСЕГО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1 792,3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763188940"/>
                  </a:ext>
                </a:extLst>
              </a:tr>
              <a:tr h="35290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Собственные доходы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491,9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37094542"/>
                  </a:ext>
                </a:extLst>
              </a:tr>
              <a:tr h="32632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1 300,4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285765699"/>
                  </a:ext>
                </a:extLst>
              </a:tr>
              <a:tr h="32632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РАСХОДЫ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1 792,3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61301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07330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598</TotalTime>
  <Words>755</Words>
  <Application>Microsoft Office PowerPoint</Application>
  <PresentationFormat>Экран (4:3)</PresentationFormat>
  <Paragraphs>350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Cambria</vt:lpstr>
      <vt:lpstr>Century Schoolbook</vt:lpstr>
      <vt:lpstr>Trebuchet MS</vt:lpstr>
      <vt:lpstr>Wingdings 3</vt:lpstr>
      <vt:lpstr>Аспект</vt:lpstr>
      <vt:lpstr> Бюджет Вороновского района на 2023 год</vt:lpstr>
      <vt:lpstr>Структура доходов консолидированного бюджета (тыс. руб.)</vt:lpstr>
      <vt:lpstr>Объем консолидированного бюджета Вороновского района (тыс. руб.)</vt:lpstr>
      <vt:lpstr>Структура доходов районного бюджета на 2023 год (тыс. руб.)</vt:lpstr>
      <vt:lpstr>Объем первоочередных расходов районного бюджета(тыс. руб.)</vt:lpstr>
      <vt:lpstr>Учреждения социальной сферы по основным статьям расходов, тыс. руб.</vt:lpstr>
      <vt:lpstr>Структура расходов районного бюджета на 2023 год (тыс. руб.)</vt:lpstr>
      <vt:lpstr>Объем консолидированного бюджета Вороновского района (тыс. руб.)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2020 года</dc:title>
  <dc:creator>Мицкевич Оксана Вацлавовна</dc:creator>
  <cp:lastModifiedBy>KOMP4</cp:lastModifiedBy>
  <cp:revision>74</cp:revision>
  <cp:lastPrinted>2022-12-30T07:13:24Z</cp:lastPrinted>
  <dcterms:created xsi:type="dcterms:W3CDTF">2019-12-26T12:57:02Z</dcterms:created>
  <dcterms:modified xsi:type="dcterms:W3CDTF">2023-04-11T06:17:45Z</dcterms:modified>
</cp:coreProperties>
</file>